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23" r:id="rId2"/>
  </p:sldMasterIdLst>
  <p:notesMasterIdLst>
    <p:notesMasterId r:id="rId62"/>
  </p:notesMasterIdLst>
  <p:sldIdLst>
    <p:sldId id="256" r:id="rId3"/>
    <p:sldId id="348" r:id="rId4"/>
    <p:sldId id="390" r:id="rId5"/>
    <p:sldId id="391" r:id="rId6"/>
    <p:sldId id="284" r:id="rId7"/>
    <p:sldId id="285" r:id="rId8"/>
    <p:sldId id="286" r:id="rId9"/>
    <p:sldId id="287" r:id="rId10"/>
    <p:sldId id="332" r:id="rId11"/>
    <p:sldId id="289" r:id="rId12"/>
    <p:sldId id="288" r:id="rId13"/>
    <p:sldId id="392" r:id="rId14"/>
    <p:sldId id="393" r:id="rId15"/>
    <p:sldId id="413" r:id="rId16"/>
    <p:sldId id="414" r:id="rId17"/>
    <p:sldId id="415" r:id="rId18"/>
    <p:sldId id="438" r:id="rId19"/>
    <p:sldId id="394" r:id="rId20"/>
    <p:sldId id="402" r:id="rId21"/>
    <p:sldId id="422" r:id="rId22"/>
    <p:sldId id="395" r:id="rId23"/>
    <p:sldId id="396" r:id="rId24"/>
    <p:sldId id="397" r:id="rId25"/>
    <p:sldId id="417" r:id="rId26"/>
    <p:sldId id="418" r:id="rId27"/>
    <p:sldId id="419" r:id="rId28"/>
    <p:sldId id="420" r:id="rId29"/>
    <p:sldId id="421" r:id="rId30"/>
    <p:sldId id="439" r:id="rId31"/>
    <p:sldId id="398" r:id="rId32"/>
    <p:sldId id="399" r:id="rId33"/>
    <p:sldId id="400" r:id="rId34"/>
    <p:sldId id="401" r:id="rId35"/>
    <p:sldId id="423" r:id="rId36"/>
    <p:sldId id="403" r:id="rId37"/>
    <p:sldId id="424" r:id="rId38"/>
    <p:sldId id="425" r:id="rId39"/>
    <p:sldId id="404" r:id="rId40"/>
    <p:sldId id="406" r:id="rId41"/>
    <p:sldId id="408" r:id="rId42"/>
    <p:sldId id="407" r:id="rId43"/>
    <p:sldId id="409" r:id="rId44"/>
    <p:sldId id="410" r:id="rId45"/>
    <p:sldId id="411" r:id="rId46"/>
    <p:sldId id="412" r:id="rId47"/>
    <p:sldId id="426" r:id="rId48"/>
    <p:sldId id="405" r:id="rId49"/>
    <p:sldId id="427" r:id="rId50"/>
    <p:sldId id="428" r:id="rId51"/>
    <p:sldId id="429" r:id="rId52"/>
    <p:sldId id="440" r:id="rId53"/>
    <p:sldId id="431" r:id="rId54"/>
    <p:sldId id="433" r:id="rId55"/>
    <p:sldId id="434" r:id="rId56"/>
    <p:sldId id="435" r:id="rId57"/>
    <p:sldId id="436" r:id="rId58"/>
    <p:sldId id="430" r:id="rId59"/>
    <p:sldId id="437" r:id="rId60"/>
    <p:sldId id="33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059" autoAdjust="0"/>
  </p:normalViewPr>
  <p:slideViewPr>
    <p:cSldViewPr snapToGrid="0">
      <p:cViewPr varScale="1">
        <p:scale>
          <a:sx n="68" d="100"/>
          <a:sy n="68" d="100"/>
        </p:scale>
        <p:origin x="7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1DEAD-27D8-4A4A-AB34-A98A9E5E9E3F}" type="datetimeFigureOut">
              <a:rPr lang="en-US" smtClean="0"/>
              <a:t>10/6/2025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113F0-E346-4361-A6B4-36025B8B14B4}" type="slidenum">
              <a:rPr lang="en-US" smtClean="0"/>
              <a:t>‹#›</a:t>
            </a:fld>
            <a:endParaRPr lang="en-US"/>
          </a:p>
        </p:txBody>
      </p:sp>
    </p:spTree>
    <p:extLst>
      <p:ext uri="{BB962C8B-B14F-4D97-AF65-F5344CB8AC3E}">
        <p14:creationId xmlns:p14="http://schemas.microsoft.com/office/powerpoint/2010/main" val="388629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E113F0-E346-4361-A6B4-36025B8B14B4}" type="slidenum">
              <a:rPr lang="en-US" smtClean="0"/>
              <a:t>1</a:t>
            </a:fld>
            <a:endParaRPr lang="en-US"/>
          </a:p>
        </p:txBody>
      </p:sp>
    </p:spTree>
    <p:extLst>
      <p:ext uri="{BB962C8B-B14F-4D97-AF65-F5344CB8AC3E}">
        <p14:creationId xmlns:p14="http://schemas.microsoft.com/office/powerpoint/2010/main" val="426653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E113F0-E346-4361-A6B4-36025B8B14B4}" type="slidenum">
              <a:rPr lang="en-US" smtClean="0"/>
              <a:t>50</a:t>
            </a:fld>
            <a:endParaRPr lang="en-US"/>
          </a:p>
        </p:txBody>
      </p:sp>
    </p:spTree>
    <p:extLst>
      <p:ext uri="{BB962C8B-B14F-4D97-AF65-F5344CB8AC3E}">
        <p14:creationId xmlns:p14="http://schemas.microsoft.com/office/powerpoint/2010/main" val="3040993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Floor:  ⌊2.8⌋ = 2</a:t>
            </a:r>
          </a:p>
          <a:p>
            <a:r>
              <a:rPr lang="en-US" dirty="0"/>
              <a:t>Ceil:   ⌈2.8⌉ = 3</a:t>
            </a:r>
          </a:p>
        </p:txBody>
      </p:sp>
      <p:sp>
        <p:nvSpPr>
          <p:cNvPr id="4" name="Slide Number Placeholder 3"/>
          <p:cNvSpPr>
            <a:spLocks noGrp="1"/>
          </p:cNvSpPr>
          <p:nvPr>
            <p:ph type="sldNum" sz="quarter" idx="5"/>
          </p:nvPr>
        </p:nvSpPr>
        <p:spPr/>
        <p:txBody>
          <a:bodyPr/>
          <a:lstStyle/>
          <a:p>
            <a:fld id="{71E113F0-E346-4361-A6B4-36025B8B14B4}" type="slidenum">
              <a:rPr lang="en-US" smtClean="0"/>
              <a:t>52</a:t>
            </a:fld>
            <a:endParaRPr lang="en-US"/>
          </a:p>
        </p:txBody>
      </p:sp>
    </p:spTree>
    <p:extLst>
      <p:ext uri="{BB962C8B-B14F-4D97-AF65-F5344CB8AC3E}">
        <p14:creationId xmlns:p14="http://schemas.microsoft.com/office/powerpoint/2010/main" val="1222803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en-US" noProof="0"/>
              <a:t>Click to edit Master title style</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en-US"/>
              <a:t>Click to edit Master text styles</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77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2604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7373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72928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3982847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533587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899E5D2-01D9-4046-93D2-65C506BA8955}" type="datetimeFigureOut">
              <a:rPr lang="en-US" smtClean="0"/>
              <a:t>10/6/2025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851775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30305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165172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580345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9E5D2-01D9-4046-93D2-65C506BA8955}" type="datetimeFigureOut">
              <a:rPr lang="en-US" smtClean="0"/>
              <a:t>10/6/2025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36613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638352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9E5D2-01D9-4046-93D2-65C506BA8955}" type="datetimeFigureOut">
              <a:rPr lang="en-US" smtClean="0"/>
              <a:t>10/6/2025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754049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9E5D2-01D9-4046-93D2-65C506BA8955}" type="datetimeFigureOut">
              <a:rPr lang="en-US" smtClean="0"/>
              <a:t>10/6/2025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938791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5981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431771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233420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684472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6102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557079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E5D2-01D9-4046-93D2-65C506BA8955}" type="datetimeFigureOut">
              <a:rPr lang="en-US" smtClean="0"/>
              <a:t>10/6/2025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1908826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E5D2-01D9-4046-93D2-65C506BA8955}" type="datetimeFigureOut">
              <a:rPr lang="en-US" smtClean="0"/>
              <a:t>10/6/2025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07767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81018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659140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51135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4CE19E5B-E478-41D0-8440-B1713F230F7B}" type="slidenum">
              <a:rPr lang="en-US" smtClean="0"/>
              <a:t>‹#›</a:t>
            </a:fld>
            <a:endParaRPr lang="en-US"/>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9733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2162138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31960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3570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032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266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fld id="{1899E5D2-01D9-4046-93D2-65C506BA8955}" type="datetimeFigureOut">
              <a:rPr lang="en-US" smtClean="0"/>
              <a:t>10/6/2025</a:t>
            </a:fld>
            <a:endParaRPr lang="en-US"/>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4CE19E5B-E478-41D0-8440-B1713F230F7B}" type="slidenum">
              <a:rPr lang="en-US" smtClean="0"/>
              <a:t>‹#›</a:t>
            </a:fld>
            <a:endParaRPr lang="en-US"/>
          </a:p>
        </p:txBody>
      </p:sp>
    </p:spTree>
    <p:extLst>
      <p:ext uri="{BB962C8B-B14F-4D97-AF65-F5344CB8AC3E}">
        <p14:creationId xmlns:p14="http://schemas.microsoft.com/office/powerpoint/2010/main" val="234091342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899E5D2-01D9-4046-93D2-65C506BA8955}" type="datetimeFigureOut">
              <a:rPr lang="en-US" smtClean="0"/>
              <a:t>10/6/2025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E19E5B-E478-41D0-8440-B1713F230F7B}" type="slidenum">
              <a:rPr lang="en-US" smtClean="0"/>
              <a:t>‹#›</a:t>
            </a:fld>
            <a:endParaRPr lang="en-US"/>
          </a:p>
        </p:txBody>
      </p:sp>
    </p:spTree>
    <p:extLst>
      <p:ext uri="{BB962C8B-B14F-4D97-AF65-F5344CB8AC3E}">
        <p14:creationId xmlns:p14="http://schemas.microsoft.com/office/powerpoint/2010/main" val="182210111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1.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1.xml"/><Relationship Id="rId5" Type="http://schemas.openxmlformats.org/officeDocument/2006/relationships/image" Target="../media/image51.emf"/><Relationship Id="rId4"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1.xml"/><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1.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1.xml"/><Relationship Id="rId5" Type="http://schemas.openxmlformats.org/officeDocument/2006/relationships/image" Target="../media/image71.emf"/><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1.xml"/><Relationship Id="rId4" Type="http://schemas.openxmlformats.org/officeDocument/2006/relationships/image" Target="../media/image74.emf"/></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1.xml"/><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0.png"/><Relationship Id="rId1" Type="http://schemas.openxmlformats.org/officeDocument/2006/relationships/slideLayout" Target="../slideLayouts/slideLayout21.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ED43AFF-EC16-4268-E36D-4D5B8A706AB5}"/>
              </a:ext>
            </a:extLst>
          </p:cNvPr>
          <p:cNvSpPr/>
          <p:nvPr/>
        </p:nvSpPr>
        <p:spPr>
          <a:xfrm>
            <a:off x="311727" y="1827794"/>
            <a:ext cx="11222181" cy="226141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800" dirty="0">
                <a:solidFill>
                  <a:srgbClr val="7030A0"/>
                </a:solidFill>
              </a:rPr>
              <a:t>Data Structures and Algorithms (CCE 221)</a:t>
            </a:r>
          </a:p>
          <a:p>
            <a:pPr algn="ctr"/>
            <a:r>
              <a:rPr lang="en-US" sz="4800" dirty="0">
                <a:solidFill>
                  <a:srgbClr val="7030A0"/>
                </a:solidFill>
              </a:rPr>
              <a:t>By</a:t>
            </a:r>
          </a:p>
          <a:p>
            <a:pPr algn="ctr"/>
            <a:r>
              <a:rPr lang="en-US" sz="4800" dirty="0">
                <a:solidFill>
                  <a:srgbClr val="7030A0"/>
                </a:solidFill>
              </a:rPr>
              <a:t>Dr : Asmaa Aly Hagar</a:t>
            </a:r>
          </a:p>
        </p:txBody>
      </p:sp>
    </p:spTree>
    <p:extLst>
      <p:ext uri="{BB962C8B-B14F-4D97-AF65-F5344CB8AC3E}">
        <p14:creationId xmlns:p14="http://schemas.microsoft.com/office/powerpoint/2010/main" val="59059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b="46667"/>
          <a:stretch>
            <a:fillRect/>
          </a:stretch>
        </p:blipFill>
        <p:spPr>
          <a:xfrm>
            <a:off x="2667000" y="4509120"/>
            <a:ext cx="6629400" cy="1152128"/>
          </a:xfrm>
          <a:prstGeom prst="rect">
            <a:avLst/>
          </a:prstGeom>
          <a:noFill/>
        </p:spPr>
      </p:pic>
      <p:grpSp>
        <p:nvGrpSpPr>
          <p:cNvPr id="10" name="Group 9"/>
          <p:cNvGrpSpPr/>
          <p:nvPr/>
        </p:nvGrpSpPr>
        <p:grpSpPr>
          <a:xfrm>
            <a:off x="6744072" y="1484784"/>
            <a:ext cx="3060576" cy="1152128"/>
            <a:chOff x="5220072" y="1484784"/>
            <a:chExt cx="3060576" cy="1152128"/>
          </a:xfrm>
        </p:grpSpPr>
        <p:pic>
          <p:nvPicPr>
            <p:cNvPr id="6" name="Picture 4"/>
            <p:cNvPicPr>
              <a:picLocks noChangeAspect="1" noChangeArrowheads="1"/>
            </p:cNvPicPr>
            <p:nvPr/>
          </p:nvPicPr>
          <p:blipFill>
            <a:blip r:embed="rId2" cstate="print"/>
            <a:srcRect r="53834" b="46667"/>
            <a:stretch>
              <a:fillRect/>
            </a:stretch>
          </p:blipFill>
          <p:spPr>
            <a:xfrm>
              <a:off x="5220072" y="1484784"/>
              <a:ext cx="3060576" cy="1152128"/>
            </a:xfrm>
            <a:prstGeom prst="rect">
              <a:avLst/>
            </a:prstGeom>
            <a:noFill/>
          </p:spPr>
        </p:pic>
        <p:sp>
          <p:nvSpPr>
            <p:cNvPr id="8" name="Rectangle 7"/>
            <p:cNvSpPr/>
            <p:nvPr/>
          </p:nvSpPr>
          <p:spPr>
            <a:xfrm>
              <a:off x="7956376" y="1988840"/>
              <a:ext cx="288032" cy="432048"/>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1" name="Group 10"/>
          <p:cNvGrpSpPr/>
          <p:nvPr/>
        </p:nvGrpSpPr>
        <p:grpSpPr>
          <a:xfrm>
            <a:off x="2819400" y="2780928"/>
            <a:ext cx="4644752" cy="1152128"/>
            <a:chOff x="1295400" y="2780928"/>
            <a:chExt cx="4644752" cy="1152128"/>
          </a:xfrm>
        </p:grpSpPr>
        <p:pic>
          <p:nvPicPr>
            <p:cNvPr id="7" name="Picture 4"/>
            <p:cNvPicPr>
              <a:picLocks noChangeAspect="1" noChangeArrowheads="1"/>
            </p:cNvPicPr>
            <p:nvPr/>
          </p:nvPicPr>
          <p:blipFill>
            <a:blip r:embed="rId2" cstate="print"/>
            <a:srcRect r="31023" b="46667"/>
            <a:stretch>
              <a:fillRect/>
            </a:stretch>
          </p:blipFill>
          <p:spPr>
            <a:xfrm>
              <a:off x="1295400" y="2780928"/>
              <a:ext cx="4572744" cy="1152128"/>
            </a:xfrm>
            <a:prstGeom prst="rect">
              <a:avLst/>
            </a:prstGeom>
            <a:noFill/>
          </p:spPr>
        </p:pic>
        <p:sp>
          <p:nvSpPr>
            <p:cNvPr id="9" name="Rectangle 8"/>
            <p:cNvSpPr/>
            <p:nvPr/>
          </p:nvSpPr>
          <p:spPr>
            <a:xfrm>
              <a:off x="5652120" y="3284984"/>
              <a:ext cx="288032" cy="432048"/>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6" name="Group 15"/>
          <p:cNvGrpSpPr/>
          <p:nvPr/>
        </p:nvGrpSpPr>
        <p:grpSpPr>
          <a:xfrm>
            <a:off x="2855640" y="1412776"/>
            <a:ext cx="1512168" cy="936104"/>
            <a:chOff x="1259632" y="1484784"/>
            <a:chExt cx="1512168" cy="936104"/>
          </a:xfrm>
        </p:grpSpPr>
        <p:pic>
          <p:nvPicPr>
            <p:cNvPr id="13" name="Picture 4"/>
            <p:cNvPicPr>
              <a:picLocks noChangeAspect="1" noChangeArrowheads="1"/>
            </p:cNvPicPr>
            <p:nvPr/>
          </p:nvPicPr>
          <p:blipFill>
            <a:blip r:embed="rId2" cstate="print"/>
            <a:srcRect r="80449" b="56667"/>
            <a:stretch>
              <a:fillRect/>
            </a:stretch>
          </p:blipFill>
          <p:spPr>
            <a:xfrm>
              <a:off x="1259632" y="1484784"/>
              <a:ext cx="1512168" cy="936104"/>
            </a:xfrm>
            <a:prstGeom prst="rect">
              <a:avLst/>
            </a:prstGeom>
            <a:noFill/>
          </p:spPr>
        </p:pic>
        <p:sp>
          <p:nvSpPr>
            <p:cNvPr id="15" name="TextBox 14"/>
            <p:cNvSpPr txBox="1"/>
            <p:nvPr/>
          </p:nvSpPr>
          <p:spPr>
            <a:xfrm>
              <a:off x="1763688" y="1988840"/>
              <a:ext cx="936104" cy="369332"/>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pPr algn="ctr"/>
              <a:r>
                <a:rPr lang="en-IN" b="1" dirty="0"/>
                <a:t>NULL</a:t>
              </a:r>
              <a:endParaRPr lang="ar-EG" b="1" dirty="0"/>
            </a:p>
          </p:txBody>
        </p:sp>
      </p:grpSp>
      <p:sp>
        <p:nvSpPr>
          <p:cNvPr id="14" name="Rectangle: Rounded Corners 13">
            <a:extLst>
              <a:ext uri="{FF2B5EF4-FFF2-40B4-BE49-F238E27FC236}">
                <a16:creationId xmlns:a16="http://schemas.microsoft.com/office/drawing/2014/main" id="{D33DA6C2-B02F-57C0-C90F-69FE5FF9140E}"/>
              </a:ext>
            </a:extLst>
          </p:cNvPr>
          <p:cNvSpPr/>
          <p:nvPr/>
        </p:nvSpPr>
        <p:spPr>
          <a:xfrm>
            <a:off x="717754" y="199718"/>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Linked Lists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4" presetClass="entr" presetSubtype="0" accel="10000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strVal val="#ppt_w*0.05"/>
                                          </p:val>
                                        </p:tav>
                                        <p:tav tm="100000">
                                          <p:val>
                                            <p:strVal val="#ppt_w"/>
                                          </p:val>
                                        </p:tav>
                                      </p:tavLst>
                                    </p:anim>
                                    <p:anim calcmode="lin" valueType="num">
                                      <p:cBhvr>
                                        <p:cTn id="12" dur="500" fill="hold"/>
                                        <p:tgtEl>
                                          <p:spTgt spid="11"/>
                                        </p:tgtEl>
                                        <p:attrNameLst>
                                          <p:attrName>ppt_h</p:attrName>
                                        </p:attrNameLst>
                                      </p:cBhvr>
                                      <p:tavLst>
                                        <p:tav tm="0">
                                          <p:val>
                                            <p:strVal val="#ppt_h"/>
                                          </p:val>
                                        </p:tav>
                                        <p:tav tm="100000">
                                          <p:val>
                                            <p:strVal val="#ppt_h"/>
                                          </p:val>
                                        </p:tav>
                                      </p:tavLst>
                                    </p:anim>
                                    <p:anim calcmode="lin" valueType="num">
                                      <p:cBhvr>
                                        <p:cTn id="13" dur="500" fill="hold"/>
                                        <p:tgtEl>
                                          <p:spTgt spid="11"/>
                                        </p:tgtEl>
                                        <p:attrNameLst>
                                          <p:attrName>ppt_x</p:attrName>
                                        </p:attrNameLst>
                                      </p:cBhvr>
                                      <p:tavLst>
                                        <p:tav tm="0">
                                          <p:val>
                                            <p:strVal val="#ppt_x-.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5"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loud Callout 42"/>
          <p:cNvSpPr/>
          <p:nvPr/>
        </p:nvSpPr>
        <p:spPr>
          <a:xfrm>
            <a:off x="3215680" y="2852936"/>
            <a:ext cx="5400600" cy="2736304"/>
          </a:xfrm>
          <a:prstGeom prst="cloudCallout">
            <a:avLst>
              <a:gd name="adj1" fmla="val -2598"/>
              <a:gd name="adj2" fmla="val -66992"/>
            </a:avLst>
          </a:prstGeom>
          <a:ln w="38100"/>
        </p:spPr>
        <p:style>
          <a:lnRef idx="2">
            <a:schemeClr val="accent2"/>
          </a:lnRef>
          <a:fillRef idx="1">
            <a:schemeClr val="lt1"/>
          </a:fillRef>
          <a:effectRef idx="0">
            <a:schemeClr val="accent2"/>
          </a:effectRef>
          <a:fontRef idx="minor">
            <a:schemeClr val="dk1"/>
          </a:fontRef>
        </p:style>
        <p:txBody>
          <a:bodyPr rtlCol="1" anchor="ctr"/>
          <a:lstStyle/>
          <a:p>
            <a:pPr algn="ctr"/>
            <a:endParaRPr lang="ar-EG"/>
          </a:p>
        </p:txBody>
      </p:sp>
      <p:sp>
        <p:nvSpPr>
          <p:cNvPr id="42" name="Oval 41"/>
          <p:cNvSpPr/>
          <p:nvPr/>
        </p:nvSpPr>
        <p:spPr>
          <a:xfrm>
            <a:off x="4655840" y="1052736"/>
            <a:ext cx="2520280" cy="129614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a:p>
        </p:txBody>
      </p:sp>
      <p:grpSp>
        <p:nvGrpSpPr>
          <p:cNvPr id="37" name="Group 36"/>
          <p:cNvGrpSpPr/>
          <p:nvPr/>
        </p:nvGrpSpPr>
        <p:grpSpPr>
          <a:xfrm>
            <a:off x="2591898" y="1338394"/>
            <a:ext cx="7680566" cy="718991"/>
            <a:chOff x="1187624" y="1338393"/>
            <a:chExt cx="7680566" cy="718991"/>
          </a:xfrm>
        </p:grpSpPr>
        <p:grpSp>
          <p:nvGrpSpPr>
            <p:cNvPr id="6" name="Group 4"/>
            <p:cNvGrpSpPr>
              <a:grpSpLocks/>
            </p:cNvGrpSpPr>
            <p:nvPr/>
          </p:nvGrpSpPr>
          <p:grpSpPr bwMode="auto">
            <a:xfrm>
              <a:off x="1187624" y="1338393"/>
              <a:ext cx="2215278" cy="718991"/>
              <a:chOff x="0" y="0"/>
              <a:chExt cx="20000" cy="20000"/>
            </a:xfrm>
          </p:grpSpPr>
          <p:grpSp>
            <p:nvGrpSpPr>
              <p:cNvPr id="29" name="Group 5"/>
              <p:cNvGrpSpPr>
                <a:grpSpLocks/>
              </p:cNvGrpSpPr>
              <p:nvPr/>
            </p:nvGrpSpPr>
            <p:grpSpPr bwMode="auto">
              <a:xfrm>
                <a:off x="0" y="0"/>
                <a:ext cx="8541" cy="20000"/>
                <a:chOff x="0" y="0"/>
                <a:chExt cx="20000" cy="20000"/>
              </a:xfrm>
            </p:grpSpPr>
            <p:sp>
              <p:nvSpPr>
                <p:cNvPr id="31" name="Freeform 6"/>
                <p:cNvSpPr>
                  <a:spLocks/>
                </p:cNvSpPr>
                <p:nvPr/>
              </p:nvSpPr>
              <p:spPr bwMode="auto">
                <a:xfrm>
                  <a:off x="0" y="0"/>
                  <a:ext cx="20000" cy="20000"/>
                </a:xfrm>
                <a:custGeom>
                  <a:avLst/>
                  <a:gdLst>
                    <a:gd name="T0" fmla="*/ 19944 w 20000"/>
                    <a:gd name="T1" fmla="*/ 0 h 20000"/>
                    <a:gd name="T2" fmla="*/ 19944 w 20000"/>
                    <a:gd name="T3" fmla="*/ 19944 h 20000"/>
                    <a:gd name="T4" fmla="*/ 0 w 20000"/>
                    <a:gd name="T5" fmla="*/ 19944 h 20000"/>
                    <a:gd name="T6" fmla="*/ 0 w 20000"/>
                    <a:gd name="T7" fmla="*/ 0 h 20000"/>
                    <a:gd name="T8" fmla="*/ 19944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44" y="0"/>
                      </a:moveTo>
                      <a:lnTo>
                        <a:pt x="19944" y="19944"/>
                      </a:lnTo>
                      <a:lnTo>
                        <a:pt x="0" y="19944"/>
                      </a:lnTo>
                      <a:lnTo>
                        <a:pt x="0" y="0"/>
                      </a:lnTo>
                      <a:lnTo>
                        <a:pt x="19944" y="0"/>
                      </a:lnTo>
                      <a:close/>
                    </a:path>
                  </a:pathLst>
                </a:custGeom>
                <a:solidFill>
                  <a:srgbClr val="FFFFFF"/>
                </a:solidFill>
                <a:ln w="3175" cap="flat">
                  <a:solidFill>
                    <a:srgbClr val="000000"/>
                  </a:solidFill>
                  <a:prstDash val="solid"/>
                  <a:round/>
                  <a:headEnd type="none" w="med" len="med"/>
                  <a:tailEnd type="none" w="med" len="med"/>
                </a:ln>
              </p:spPr>
              <p:txBody>
                <a:bodyPr/>
                <a:lstStyle/>
                <a:p>
                  <a:pPr algn="ctr"/>
                  <a:endParaRPr lang="ar-EG"/>
                </a:p>
              </p:txBody>
            </p:sp>
            <p:sp>
              <p:nvSpPr>
                <p:cNvPr id="32" name="Oval 7"/>
                <p:cNvSpPr>
                  <a:spLocks noChangeArrowheads="1"/>
                </p:cNvSpPr>
                <p:nvPr/>
              </p:nvSpPr>
              <p:spPr bwMode="auto">
                <a:xfrm>
                  <a:off x="8278" y="8333"/>
                  <a:ext cx="3388" cy="3389"/>
                </a:xfrm>
                <a:prstGeom prst="ellipse">
                  <a:avLst/>
                </a:prstGeom>
                <a:solidFill>
                  <a:srgbClr val="000000"/>
                </a:solidFill>
                <a:ln w="3175">
                  <a:solidFill>
                    <a:srgbClr val="000000"/>
                  </a:solidFill>
                  <a:round/>
                  <a:headEnd/>
                  <a:tailEnd/>
                </a:ln>
              </p:spPr>
              <p:txBody>
                <a:bodyPr/>
                <a:lstStyle/>
                <a:p>
                  <a:pPr algn="ctr"/>
                  <a:endParaRPr lang="ar-EG"/>
                </a:p>
              </p:txBody>
            </p:sp>
          </p:grpSp>
          <p:sp>
            <p:nvSpPr>
              <p:cNvPr id="30" name="Freeform 8"/>
              <p:cNvSpPr>
                <a:spLocks/>
              </p:cNvSpPr>
              <p:nvPr/>
            </p:nvSpPr>
            <p:spPr bwMode="auto">
              <a:xfrm>
                <a:off x="4342" y="10000"/>
                <a:ext cx="15658" cy="56"/>
              </a:xfrm>
              <a:custGeom>
                <a:avLst/>
                <a:gdLst>
                  <a:gd name="T0" fmla="*/ 19970 w 20000"/>
                  <a:gd name="T1" fmla="*/ 0 h 20000"/>
                  <a:gd name="T2" fmla="*/ 0 w 20000"/>
                  <a:gd name="T3" fmla="*/ 0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19970" y="0"/>
                    </a:moveTo>
                    <a:lnTo>
                      <a:pt x="0" y="0"/>
                    </a:lnTo>
                  </a:path>
                </a:pathLst>
              </a:custGeom>
              <a:solidFill>
                <a:srgbClr val="000000"/>
              </a:solidFill>
              <a:ln w="28575" cap="flat">
                <a:solidFill>
                  <a:srgbClr val="000000"/>
                </a:solidFill>
                <a:prstDash val="solid"/>
                <a:round/>
                <a:headEnd type="arrow" w="med" len="med"/>
                <a:tailEnd type="none" w="med" len="med"/>
              </a:ln>
            </p:spPr>
            <p:txBody>
              <a:bodyPr/>
              <a:lstStyle/>
              <a:p>
                <a:pPr algn="ctr"/>
                <a:endParaRPr lang="ar-EG"/>
              </a:p>
            </p:txBody>
          </p:sp>
        </p:grpSp>
        <p:grpSp>
          <p:nvGrpSpPr>
            <p:cNvPr id="7" name="Group 9"/>
            <p:cNvGrpSpPr>
              <a:grpSpLocks/>
            </p:cNvGrpSpPr>
            <p:nvPr/>
          </p:nvGrpSpPr>
          <p:grpSpPr bwMode="auto">
            <a:xfrm>
              <a:off x="3464388" y="1338393"/>
              <a:ext cx="5403802" cy="718991"/>
              <a:chOff x="3" y="0"/>
              <a:chExt cx="19997" cy="20000"/>
            </a:xfrm>
          </p:grpSpPr>
          <p:grpSp>
            <p:nvGrpSpPr>
              <p:cNvPr id="15" name="Group 10"/>
              <p:cNvGrpSpPr>
                <a:grpSpLocks/>
              </p:cNvGrpSpPr>
              <p:nvPr/>
            </p:nvGrpSpPr>
            <p:grpSpPr bwMode="auto">
              <a:xfrm>
                <a:off x="12454" y="0"/>
                <a:ext cx="7546" cy="20000"/>
                <a:chOff x="2" y="0"/>
                <a:chExt cx="19998" cy="20000"/>
              </a:xfrm>
            </p:grpSpPr>
            <p:sp>
              <p:nvSpPr>
                <p:cNvPr id="25" name="Freeform 11"/>
                <p:cNvSpPr>
                  <a:spLocks/>
                </p:cNvSpPr>
                <p:nvPr/>
              </p:nvSpPr>
              <p:spPr bwMode="auto">
                <a:xfrm>
                  <a:off x="10001" y="0"/>
                  <a:ext cx="9999" cy="20000"/>
                </a:xfrm>
                <a:custGeom>
                  <a:avLst/>
                  <a:gdLst>
                    <a:gd name="T0" fmla="*/ 19944 w 20000"/>
                    <a:gd name="T1" fmla="*/ 0 h 20000"/>
                    <a:gd name="T2" fmla="*/ 19944 w 20000"/>
                    <a:gd name="T3" fmla="*/ 19944 h 20000"/>
                    <a:gd name="T4" fmla="*/ 0 w 20000"/>
                    <a:gd name="T5" fmla="*/ 19944 h 20000"/>
                    <a:gd name="T6" fmla="*/ 0 w 20000"/>
                    <a:gd name="T7" fmla="*/ 0 h 20000"/>
                    <a:gd name="T8" fmla="*/ 19944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44" y="0"/>
                      </a:moveTo>
                      <a:lnTo>
                        <a:pt x="19944" y="19944"/>
                      </a:lnTo>
                      <a:lnTo>
                        <a:pt x="0" y="19944"/>
                      </a:lnTo>
                      <a:lnTo>
                        <a:pt x="0" y="0"/>
                      </a:lnTo>
                      <a:lnTo>
                        <a:pt x="19944" y="0"/>
                      </a:lnTo>
                      <a:close/>
                    </a:path>
                  </a:pathLst>
                </a:custGeom>
                <a:solidFill>
                  <a:srgbClr val="FFFFFF"/>
                </a:solidFill>
                <a:ln w="3175" cap="flat">
                  <a:solidFill>
                    <a:srgbClr val="000000"/>
                  </a:solidFill>
                  <a:prstDash val="solid"/>
                  <a:round/>
                  <a:headEnd type="none" w="med" len="med"/>
                  <a:tailEnd type="none" w="med" len="med"/>
                </a:ln>
              </p:spPr>
              <p:txBody>
                <a:bodyPr/>
                <a:lstStyle/>
                <a:p>
                  <a:pPr algn="ctr"/>
                  <a:endParaRPr lang="ar-EG"/>
                </a:p>
              </p:txBody>
            </p:sp>
            <p:grpSp>
              <p:nvGrpSpPr>
                <p:cNvPr id="26" name="Group 12"/>
                <p:cNvGrpSpPr>
                  <a:grpSpLocks/>
                </p:cNvGrpSpPr>
                <p:nvPr/>
              </p:nvGrpSpPr>
              <p:grpSpPr bwMode="auto">
                <a:xfrm>
                  <a:off x="2" y="0"/>
                  <a:ext cx="9999" cy="20000"/>
                  <a:chOff x="0" y="0"/>
                  <a:chExt cx="20000" cy="20000"/>
                </a:xfrm>
              </p:grpSpPr>
              <p:sp>
                <p:nvSpPr>
                  <p:cNvPr id="27" name="Freeform 13"/>
                  <p:cNvSpPr>
                    <a:spLocks/>
                  </p:cNvSpPr>
                  <p:nvPr/>
                </p:nvSpPr>
                <p:spPr bwMode="auto">
                  <a:xfrm>
                    <a:off x="0" y="0"/>
                    <a:ext cx="20000" cy="20000"/>
                  </a:xfrm>
                  <a:custGeom>
                    <a:avLst/>
                    <a:gdLst>
                      <a:gd name="T0" fmla="*/ 19944 w 20000"/>
                      <a:gd name="T1" fmla="*/ 0 h 20000"/>
                      <a:gd name="T2" fmla="*/ 19944 w 20000"/>
                      <a:gd name="T3" fmla="*/ 19944 h 20000"/>
                      <a:gd name="T4" fmla="*/ 0 w 20000"/>
                      <a:gd name="T5" fmla="*/ 19944 h 20000"/>
                      <a:gd name="T6" fmla="*/ 0 w 20000"/>
                      <a:gd name="T7" fmla="*/ 0 h 20000"/>
                      <a:gd name="T8" fmla="*/ 19944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44" y="0"/>
                        </a:moveTo>
                        <a:lnTo>
                          <a:pt x="19944" y="19944"/>
                        </a:lnTo>
                        <a:lnTo>
                          <a:pt x="0" y="19944"/>
                        </a:lnTo>
                        <a:lnTo>
                          <a:pt x="0" y="0"/>
                        </a:lnTo>
                        <a:lnTo>
                          <a:pt x="19944" y="0"/>
                        </a:lnTo>
                        <a:close/>
                      </a:path>
                    </a:pathLst>
                  </a:custGeom>
                  <a:solidFill>
                    <a:srgbClr val="FFFFFF"/>
                  </a:solidFill>
                  <a:ln w="3175" cap="flat">
                    <a:solidFill>
                      <a:srgbClr val="000000"/>
                    </a:solidFill>
                    <a:prstDash val="solid"/>
                    <a:round/>
                    <a:headEnd type="none" w="med" len="med"/>
                    <a:tailEnd type="none" w="med" len="med"/>
                  </a:ln>
                </p:spPr>
                <p:txBody>
                  <a:bodyPr/>
                  <a:lstStyle/>
                  <a:p>
                    <a:pPr algn="ctr"/>
                    <a:endParaRPr lang="ar-EG"/>
                  </a:p>
                </p:txBody>
              </p:sp>
              <p:sp>
                <p:nvSpPr>
                  <p:cNvPr id="28" name="Rectangle 14"/>
                  <p:cNvSpPr>
                    <a:spLocks noChangeArrowheads="1"/>
                  </p:cNvSpPr>
                  <p:nvPr/>
                </p:nvSpPr>
                <p:spPr bwMode="auto">
                  <a:xfrm>
                    <a:off x="2836" y="4000"/>
                    <a:ext cx="14276" cy="14500"/>
                  </a:xfrm>
                  <a:prstGeom prst="rect">
                    <a:avLst/>
                  </a:prstGeom>
                  <a:noFill/>
                  <a:ln w="0">
                    <a:noFill/>
                    <a:miter lim="800000"/>
                    <a:headEnd/>
                    <a:tailEnd/>
                  </a:ln>
                </p:spPr>
                <p:txBody>
                  <a:bodyPr lIns="0" tIns="0" rIns="0" bIns="0"/>
                  <a:lstStyle/>
                  <a:p>
                    <a:pPr algn="ctr">
                      <a:lnSpc>
                        <a:spcPct val="72000"/>
                      </a:lnSpc>
                      <a:spcBef>
                        <a:spcPct val="0"/>
                      </a:spcBef>
                    </a:pPr>
                    <a:endParaRPr lang="en-US" sz="1000" b="1" dirty="0">
                      <a:latin typeface="Courier" pitchFamily="49" charset="0"/>
                    </a:endParaRPr>
                  </a:p>
                </p:txBody>
              </p:sp>
            </p:grpSp>
          </p:grpSp>
          <p:grpSp>
            <p:nvGrpSpPr>
              <p:cNvPr id="16" name="Group 15"/>
              <p:cNvGrpSpPr>
                <a:grpSpLocks/>
              </p:cNvGrpSpPr>
              <p:nvPr/>
            </p:nvGrpSpPr>
            <p:grpSpPr bwMode="auto">
              <a:xfrm>
                <a:off x="3" y="0"/>
                <a:ext cx="7546" cy="20000"/>
                <a:chOff x="0" y="0"/>
                <a:chExt cx="20000" cy="20000"/>
              </a:xfrm>
            </p:grpSpPr>
            <p:grpSp>
              <p:nvGrpSpPr>
                <p:cNvPr id="19" name="Group 16"/>
                <p:cNvGrpSpPr>
                  <a:grpSpLocks/>
                </p:cNvGrpSpPr>
                <p:nvPr/>
              </p:nvGrpSpPr>
              <p:grpSpPr bwMode="auto">
                <a:xfrm>
                  <a:off x="0" y="0"/>
                  <a:ext cx="10000" cy="20000"/>
                  <a:chOff x="0" y="0"/>
                  <a:chExt cx="20000" cy="20000"/>
                </a:xfrm>
              </p:grpSpPr>
              <p:sp>
                <p:nvSpPr>
                  <p:cNvPr id="23" name="Freeform 17"/>
                  <p:cNvSpPr>
                    <a:spLocks/>
                  </p:cNvSpPr>
                  <p:nvPr/>
                </p:nvSpPr>
                <p:spPr bwMode="auto">
                  <a:xfrm>
                    <a:off x="0" y="0"/>
                    <a:ext cx="20000" cy="20000"/>
                  </a:xfrm>
                  <a:custGeom>
                    <a:avLst/>
                    <a:gdLst>
                      <a:gd name="T0" fmla="*/ 19944 w 20000"/>
                      <a:gd name="T1" fmla="*/ 0 h 20000"/>
                      <a:gd name="T2" fmla="*/ 19944 w 20000"/>
                      <a:gd name="T3" fmla="*/ 19944 h 20000"/>
                      <a:gd name="T4" fmla="*/ 0 w 20000"/>
                      <a:gd name="T5" fmla="*/ 19944 h 20000"/>
                      <a:gd name="T6" fmla="*/ 0 w 20000"/>
                      <a:gd name="T7" fmla="*/ 0 h 20000"/>
                      <a:gd name="T8" fmla="*/ 19944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44" y="0"/>
                        </a:moveTo>
                        <a:lnTo>
                          <a:pt x="19944" y="19944"/>
                        </a:lnTo>
                        <a:lnTo>
                          <a:pt x="0" y="19944"/>
                        </a:lnTo>
                        <a:lnTo>
                          <a:pt x="0" y="0"/>
                        </a:lnTo>
                        <a:lnTo>
                          <a:pt x="19944" y="0"/>
                        </a:lnTo>
                        <a:close/>
                      </a:path>
                    </a:pathLst>
                  </a:custGeom>
                  <a:solidFill>
                    <a:srgbClr val="FFFFFF"/>
                  </a:solidFill>
                  <a:ln w="3175" cap="flat">
                    <a:solidFill>
                      <a:srgbClr val="000000"/>
                    </a:solidFill>
                    <a:prstDash val="solid"/>
                    <a:round/>
                    <a:headEnd type="none" w="med" len="med"/>
                    <a:tailEnd type="none" w="med" len="med"/>
                  </a:ln>
                </p:spPr>
                <p:txBody>
                  <a:bodyPr/>
                  <a:lstStyle/>
                  <a:p>
                    <a:pPr algn="ctr"/>
                    <a:endParaRPr lang="ar-EG"/>
                  </a:p>
                </p:txBody>
              </p:sp>
              <p:sp>
                <p:nvSpPr>
                  <p:cNvPr id="24" name="Rectangle 18"/>
                  <p:cNvSpPr>
                    <a:spLocks noChangeArrowheads="1"/>
                  </p:cNvSpPr>
                  <p:nvPr/>
                </p:nvSpPr>
                <p:spPr bwMode="auto">
                  <a:xfrm>
                    <a:off x="2836" y="4000"/>
                    <a:ext cx="14276" cy="14500"/>
                  </a:xfrm>
                  <a:prstGeom prst="rect">
                    <a:avLst/>
                  </a:prstGeom>
                  <a:noFill/>
                  <a:ln w="0">
                    <a:noFill/>
                    <a:miter lim="800000"/>
                    <a:headEnd/>
                    <a:tailEnd/>
                  </a:ln>
                </p:spPr>
                <p:txBody>
                  <a:bodyPr lIns="0" tIns="0" rIns="0" bIns="0"/>
                  <a:lstStyle/>
                  <a:p>
                    <a:pPr algn="ctr">
                      <a:lnSpc>
                        <a:spcPct val="72000"/>
                      </a:lnSpc>
                      <a:spcBef>
                        <a:spcPct val="0"/>
                      </a:spcBef>
                    </a:pPr>
                    <a:endParaRPr lang="en-US" sz="1000" b="1" dirty="0">
                      <a:latin typeface="Courier New" pitchFamily="49" charset="0"/>
                    </a:endParaRPr>
                  </a:p>
                </p:txBody>
              </p:sp>
            </p:grpSp>
            <p:grpSp>
              <p:nvGrpSpPr>
                <p:cNvPr id="20" name="Group 19"/>
                <p:cNvGrpSpPr>
                  <a:grpSpLocks/>
                </p:cNvGrpSpPr>
                <p:nvPr/>
              </p:nvGrpSpPr>
              <p:grpSpPr bwMode="auto">
                <a:xfrm>
                  <a:off x="10000" y="0"/>
                  <a:ext cx="10000" cy="20000"/>
                  <a:chOff x="0" y="0"/>
                  <a:chExt cx="20000" cy="20000"/>
                </a:xfrm>
              </p:grpSpPr>
              <p:sp>
                <p:nvSpPr>
                  <p:cNvPr id="21" name="Freeform 20"/>
                  <p:cNvSpPr>
                    <a:spLocks/>
                  </p:cNvSpPr>
                  <p:nvPr/>
                </p:nvSpPr>
                <p:spPr bwMode="auto">
                  <a:xfrm>
                    <a:off x="0" y="0"/>
                    <a:ext cx="20000" cy="20000"/>
                  </a:xfrm>
                  <a:custGeom>
                    <a:avLst/>
                    <a:gdLst>
                      <a:gd name="T0" fmla="*/ 19944 w 20000"/>
                      <a:gd name="T1" fmla="*/ 0 h 20000"/>
                      <a:gd name="T2" fmla="*/ 19944 w 20000"/>
                      <a:gd name="T3" fmla="*/ 19944 h 20000"/>
                      <a:gd name="T4" fmla="*/ 0 w 20000"/>
                      <a:gd name="T5" fmla="*/ 19944 h 20000"/>
                      <a:gd name="T6" fmla="*/ 0 w 20000"/>
                      <a:gd name="T7" fmla="*/ 0 h 20000"/>
                      <a:gd name="T8" fmla="*/ 19944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44" y="0"/>
                        </a:moveTo>
                        <a:lnTo>
                          <a:pt x="19944" y="19944"/>
                        </a:lnTo>
                        <a:lnTo>
                          <a:pt x="0" y="19944"/>
                        </a:lnTo>
                        <a:lnTo>
                          <a:pt x="0" y="0"/>
                        </a:lnTo>
                        <a:lnTo>
                          <a:pt x="19944" y="0"/>
                        </a:lnTo>
                        <a:close/>
                      </a:path>
                    </a:pathLst>
                  </a:custGeom>
                  <a:solidFill>
                    <a:srgbClr val="FFFFFF"/>
                  </a:solidFill>
                  <a:ln w="3175" cap="flat">
                    <a:solidFill>
                      <a:srgbClr val="000000"/>
                    </a:solidFill>
                    <a:prstDash val="solid"/>
                    <a:round/>
                    <a:headEnd type="none" w="med" len="med"/>
                    <a:tailEnd type="none" w="med" len="med"/>
                  </a:ln>
                </p:spPr>
                <p:txBody>
                  <a:bodyPr/>
                  <a:lstStyle/>
                  <a:p>
                    <a:pPr algn="ctr"/>
                    <a:endParaRPr lang="ar-EG"/>
                  </a:p>
                </p:txBody>
              </p:sp>
              <p:sp>
                <p:nvSpPr>
                  <p:cNvPr id="22" name="Oval 21"/>
                  <p:cNvSpPr>
                    <a:spLocks noChangeArrowheads="1"/>
                  </p:cNvSpPr>
                  <p:nvPr/>
                </p:nvSpPr>
                <p:spPr bwMode="auto">
                  <a:xfrm>
                    <a:off x="8280" y="8333"/>
                    <a:ext cx="3388" cy="3389"/>
                  </a:xfrm>
                  <a:prstGeom prst="ellipse">
                    <a:avLst/>
                  </a:prstGeom>
                  <a:solidFill>
                    <a:srgbClr val="000000"/>
                  </a:solidFill>
                  <a:ln w="3175">
                    <a:solidFill>
                      <a:srgbClr val="000000"/>
                    </a:solidFill>
                    <a:round/>
                    <a:headEnd/>
                    <a:tailEnd/>
                  </a:ln>
                </p:spPr>
                <p:txBody>
                  <a:bodyPr/>
                  <a:lstStyle/>
                  <a:p>
                    <a:pPr algn="ctr"/>
                    <a:endParaRPr lang="ar-EG"/>
                  </a:p>
                </p:txBody>
              </p:sp>
            </p:grpSp>
          </p:grpSp>
          <p:sp>
            <p:nvSpPr>
              <p:cNvPr id="17" name="Freeform 22"/>
              <p:cNvSpPr>
                <a:spLocks/>
              </p:cNvSpPr>
              <p:nvPr/>
            </p:nvSpPr>
            <p:spPr bwMode="auto">
              <a:xfrm>
                <a:off x="5537" y="10000"/>
                <a:ext cx="6917" cy="56"/>
              </a:xfrm>
              <a:custGeom>
                <a:avLst/>
                <a:gdLst>
                  <a:gd name="T0" fmla="*/ 19970 w 20000"/>
                  <a:gd name="T1" fmla="*/ 0 h 20000"/>
                  <a:gd name="T2" fmla="*/ 0 w 20000"/>
                  <a:gd name="T3" fmla="*/ 0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19970" y="0"/>
                    </a:moveTo>
                    <a:lnTo>
                      <a:pt x="0" y="0"/>
                    </a:lnTo>
                  </a:path>
                </a:pathLst>
              </a:custGeom>
              <a:solidFill>
                <a:srgbClr val="000000"/>
              </a:solidFill>
              <a:ln w="28575" cap="flat">
                <a:solidFill>
                  <a:srgbClr val="000000"/>
                </a:solidFill>
                <a:prstDash val="solid"/>
                <a:round/>
                <a:headEnd type="arrow" w="med" len="med"/>
                <a:tailEnd type="none" w="med" len="med"/>
              </a:ln>
            </p:spPr>
            <p:txBody>
              <a:bodyPr/>
              <a:lstStyle/>
              <a:p>
                <a:pPr algn="ctr"/>
                <a:endParaRPr lang="ar-EG"/>
              </a:p>
            </p:txBody>
          </p:sp>
          <p:sp>
            <p:nvSpPr>
              <p:cNvPr id="18" name="Freeform 23"/>
              <p:cNvSpPr>
                <a:spLocks/>
              </p:cNvSpPr>
              <p:nvPr/>
            </p:nvSpPr>
            <p:spPr bwMode="auto">
              <a:xfrm>
                <a:off x="16227" y="0"/>
                <a:ext cx="3773" cy="20000"/>
              </a:xfrm>
              <a:custGeom>
                <a:avLst/>
                <a:gdLst>
                  <a:gd name="T0" fmla="*/ 19944 w 20000"/>
                  <a:gd name="T1" fmla="*/ 19944 h 20000"/>
                  <a:gd name="T2" fmla="*/ 0 w 20000"/>
                  <a:gd name="T3" fmla="*/ 0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19944" y="19944"/>
                    </a:moveTo>
                    <a:lnTo>
                      <a:pt x="0" y="0"/>
                    </a:lnTo>
                  </a:path>
                </a:pathLst>
              </a:custGeom>
              <a:solidFill>
                <a:srgbClr val="000000"/>
              </a:solidFill>
              <a:ln w="3175" cap="flat">
                <a:solidFill>
                  <a:srgbClr val="000000"/>
                </a:solidFill>
                <a:prstDash val="solid"/>
                <a:round/>
                <a:headEnd type="none" w="med" len="med"/>
                <a:tailEnd type="none" w="med" len="med"/>
              </a:ln>
            </p:spPr>
            <p:txBody>
              <a:bodyPr/>
              <a:lstStyle/>
              <a:p>
                <a:pPr algn="ctr"/>
                <a:endParaRPr lang="ar-EG"/>
              </a:p>
            </p:txBody>
          </p:sp>
        </p:grpSp>
      </p:grpSp>
      <p:pic>
        <p:nvPicPr>
          <p:cNvPr id="8193" name="Picture 1"/>
          <p:cNvPicPr>
            <a:picLocks noChangeAspect="1" noChangeArrowheads="1"/>
          </p:cNvPicPr>
          <p:nvPr/>
        </p:nvPicPr>
        <p:blipFill>
          <a:blip r:embed="rId2" cstate="print"/>
          <a:srcRect/>
          <a:stretch>
            <a:fillRect/>
          </a:stretch>
        </p:blipFill>
        <p:spPr bwMode="auto">
          <a:xfrm>
            <a:off x="3970760" y="3297536"/>
            <a:ext cx="3781425" cy="1571625"/>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3935760" y="3282678"/>
            <a:ext cx="3714750" cy="1514475"/>
          </a:xfrm>
          <a:prstGeom prst="rect">
            <a:avLst/>
          </a:prstGeom>
          <a:noFill/>
          <a:ln w="9525">
            <a:noFill/>
            <a:miter lim="800000"/>
            <a:headEnd/>
            <a:tailEnd/>
          </a:ln>
        </p:spPr>
      </p:pic>
      <p:grpSp>
        <p:nvGrpSpPr>
          <p:cNvPr id="45" name="Group 44"/>
          <p:cNvGrpSpPr/>
          <p:nvPr/>
        </p:nvGrpSpPr>
        <p:grpSpPr>
          <a:xfrm>
            <a:off x="2711624" y="620689"/>
            <a:ext cx="7560840" cy="2014065"/>
            <a:chOff x="1187624" y="620688"/>
            <a:chExt cx="7560840" cy="2014065"/>
          </a:xfrm>
        </p:grpSpPr>
        <p:grpSp>
          <p:nvGrpSpPr>
            <p:cNvPr id="9" name="Group 31"/>
            <p:cNvGrpSpPr>
              <a:grpSpLocks/>
            </p:cNvGrpSpPr>
            <p:nvPr/>
          </p:nvGrpSpPr>
          <p:grpSpPr bwMode="auto">
            <a:xfrm>
              <a:off x="1187624" y="837277"/>
              <a:ext cx="5040151" cy="1797476"/>
              <a:chOff x="672" y="2272"/>
              <a:chExt cx="2869" cy="1320"/>
            </a:xfrm>
          </p:grpSpPr>
          <p:sp>
            <p:nvSpPr>
              <p:cNvPr id="10" name="Text Box 28"/>
              <p:cNvSpPr txBox="1">
                <a:spLocks noChangeArrowheads="1"/>
              </p:cNvSpPr>
              <p:nvPr/>
            </p:nvSpPr>
            <p:spPr bwMode="auto">
              <a:xfrm>
                <a:off x="672" y="3276"/>
                <a:ext cx="1148" cy="316"/>
              </a:xfrm>
              <a:prstGeom prst="rect">
                <a:avLst/>
              </a:prstGeom>
              <a:solidFill>
                <a:srgbClr val="99CCFF"/>
              </a:solidFill>
              <a:ln w="9525">
                <a:solidFill>
                  <a:schemeClr val="tx1"/>
                </a:solidFill>
                <a:miter lim="800000"/>
                <a:headEnd/>
                <a:tailEnd/>
              </a:ln>
            </p:spPr>
            <p:txBody>
              <a:bodyPr wrap="square">
                <a:spAutoFit/>
              </a:bodyPr>
              <a:lstStyle/>
              <a:p>
                <a:pPr algn="ctr"/>
                <a:r>
                  <a:rPr lang="en-US" sz="2200" b="1" dirty="0"/>
                  <a:t>Data member </a:t>
                </a:r>
              </a:p>
            </p:txBody>
          </p:sp>
          <p:sp>
            <p:nvSpPr>
              <p:cNvPr id="11" name="Line 29"/>
              <p:cNvSpPr>
                <a:spLocks noChangeShapeType="1"/>
              </p:cNvSpPr>
              <p:nvPr/>
            </p:nvSpPr>
            <p:spPr bwMode="auto">
              <a:xfrm flipV="1">
                <a:off x="1656" y="3072"/>
                <a:ext cx="552" cy="257"/>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wrap="square" anchor="ctr">
                <a:spAutoFit/>
              </a:bodyPr>
              <a:lstStyle/>
              <a:p>
                <a:pPr algn="ctr"/>
                <a:endParaRPr lang="ar-EG"/>
              </a:p>
            </p:txBody>
          </p:sp>
          <p:sp>
            <p:nvSpPr>
              <p:cNvPr id="12" name="Line 30"/>
              <p:cNvSpPr>
                <a:spLocks noChangeShapeType="1"/>
              </p:cNvSpPr>
              <p:nvPr/>
            </p:nvSpPr>
            <p:spPr bwMode="auto">
              <a:xfrm flipH="1">
                <a:off x="2844" y="2272"/>
                <a:ext cx="697" cy="422"/>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wrap="square" anchor="ctr">
                <a:spAutoFit/>
              </a:bodyPr>
              <a:lstStyle/>
              <a:p>
                <a:pPr algn="ctr"/>
                <a:endParaRPr lang="ar-EG"/>
              </a:p>
            </p:txBody>
          </p:sp>
        </p:grpSp>
        <p:sp>
          <p:nvSpPr>
            <p:cNvPr id="33" name="Text Box 28"/>
            <p:cNvSpPr txBox="1">
              <a:spLocks noChangeArrowheads="1"/>
            </p:cNvSpPr>
            <p:nvPr/>
          </p:nvSpPr>
          <p:spPr bwMode="auto">
            <a:xfrm>
              <a:off x="6156176" y="620688"/>
              <a:ext cx="2592288" cy="430887"/>
            </a:xfrm>
            <a:prstGeom prst="rect">
              <a:avLst/>
            </a:prstGeom>
            <a:solidFill>
              <a:srgbClr val="99CCFF"/>
            </a:solidFill>
            <a:ln w="9525">
              <a:solidFill>
                <a:schemeClr val="tx1"/>
              </a:solidFill>
              <a:miter lim="800000"/>
              <a:headEnd/>
              <a:tailEnd/>
            </a:ln>
          </p:spPr>
          <p:txBody>
            <a:bodyPr wrap="square">
              <a:spAutoFit/>
            </a:bodyPr>
            <a:lstStyle/>
            <a:p>
              <a:pPr algn="ctr"/>
              <a:r>
                <a:rPr lang="en-US" sz="2200" b="1" dirty="0"/>
                <a:t>Pointer to next node</a:t>
              </a:r>
            </a:p>
          </p:txBody>
        </p:sp>
      </p:grpSp>
      <p:grpSp>
        <p:nvGrpSpPr>
          <p:cNvPr id="46" name="Group 45"/>
          <p:cNvGrpSpPr/>
          <p:nvPr/>
        </p:nvGrpSpPr>
        <p:grpSpPr>
          <a:xfrm>
            <a:off x="2193757" y="229887"/>
            <a:ext cx="8405898" cy="2552298"/>
            <a:chOff x="395535" y="154650"/>
            <a:chExt cx="8405898" cy="2552298"/>
          </a:xfrm>
        </p:grpSpPr>
        <p:grpSp>
          <p:nvGrpSpPr>
            <p:cNvPr id="8" name="Group 27"/>
            <p:cNvGrpSpPr>
              <a:grpSpLocks/>
            </p:cNvGrpSpPr>
            <p:nvPr/>
          </p:nvGrpSpPr>
          <p:grpSpPr bwMode="auto">
            <a:xfrm>
              <a:off x="4787231" y="1861313"/>
              <a:ext cx="4014202" cy="845635"/>
              <a:chOff x="2721" y="3024"/>
              <a:chExt cx="2285" cy="621"/>
            </a:xfrm>
          </p:grpSpPr>
          <p:sp>
            <p:nvSpPr>
              <p:cNvPr id="13" name="Text Box 25"/>
              <p:cNvSpPr txBox="1">
                <a:spLocks noChangeArrowheads="1"/>
              </p:cNvSpPr>
              <p:nvPr/>
            </p:nvSpPr>
            <p:spPr bwMode="auto">
              <a:xfrm>
                <a:off x="2721" y="3329"/>
                <a:ext cx="2285" cy="316"/>
              </a:xfrm>
              <a:prstGeom prst="rect">
                <a:avLst/>
              </a:prstGeom>
              <a:solidFill>
                <a:srgbClr val="99CCFF"/>
              </a:solidFill>
              <a:ln w="9525">
                <a:solidFill>
                  <a:schemeClr val="tx1"/>
                </a:solidFill>
                <a:miter lim="800000"/>
                <a:headEnd/>
                <a:tailEnd/>
              </a:ln>
            </p:spPr>
            <p:txBody>
              <a:bodyPr wrap="square">
                <a:spAutoFit/>
              </a:bodyPr>
              <a:lstStyle/>
              <a:p>
                <a:pPr algn="ctr"/>
                <a:r>
                  <a:rPr lang="en-US" sz="2200" b="1" dirty="0">
                    <a:latin typeface="Courier New" pitchFamily="49" charset="0"/>
                  </a:rPr>
                  <a:t>NULL</a:t>
                </a:r>
                <a:r>
                  <a:rPr lang="en-US" sz="2200" b="1" dirty="0"/>
                  <a:t> pointer (points to nothing)</a:t>
                </a:r>
              </a:p>
            </p:txBody>
          </p:sp>
          <p:sp>
            <p:nvSpPr>
              <p:cNvPr id="14" name="Line 26"/>
              <p:cNvSpPr>
                <a:spLocks noChangeShapeType="1"/>
              </p:cNvSpPr>
              <p:nvPr/>
            </p:nvSpPr>
            <p:spPr bwMode="auto">
              <a:xfrm flipV="1">
                <a:off x="3992" y="3024"/>
                <a:ext cx="664" cy="305"/>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wrap="square" anchor="ctr">
                <a:spAutoFit/>
              </a:bodyPr>
              <a:lstStyle/>
              <a:p>
                <a:pPr algn="ctr"/>
                <a:endParaRPr lang="ar-EG"/>
              </a:p>
            </p:txBody>
          </p:sp>
        </p:grpSp>
        <p:sp>
          <p:nvSpPr>
            <p:cNvPr id="39" name="Line 30"/>
            <p:cNvSpPr>
              <a:spLocks noChangeShapeType="1"/>
            </p:cNvSpPr>
            <p:nvPr/>
          </p:nvSpPr>
          <p:spPr bwMode="auto">
            <a:xfrm flipH="1">
              <a:off x="1259304" y="980728"/>
              <a:ext cx="144344" cy="583032"/>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wrap="square" anchor="ctr">
              <a:spAutoFit/>
            </a:bodyPr>
            <a:lstStyle/>
            <a:p>
              <a:pPr algn="ctr"/>
              <a:endParaRPr lang="ar-EG"/>
            </a:p>
          </p:txBody>
        </p:sp>
        <p:sp>
          <p:nvSpPr>
            <p:cNvPr id="40" name="Text Box 28"/>
            <p:cNvSpPr txBox="1">
              <a:spLocks noChangeArrowheads="1"/>
            </p:cNvSpPr>
            <p:nvPr/>
          </p:nvSpPr>
          <p:spPr bwMode="auto">
            <a:xfrm>
              <a:off x="395535" y="154650"/>
              <a:ext cx="2592288" cy="430887"/>
            </a:xfrm>
            <a:prstGeom prst="rect">
              <a:avLst/>
            </a:prstGeom>
            <a:solidFill>
              <a:srgbClr val="99CCFF"/>
            </a:solidFill>
            <a:ln w="9525">
              <a:solidFill>
                <a:schemeClr val="tx1"/>
              </a:solidFill>
              <a:miter lim="800000"/>
              <a:headEnd/>
              <a:tailEnd/>
            </a:ln>
          </p:spPr>
          <p:txBody>
            <a:bodyPr wrap="square">
              <a:spAutoFit/>
            </a:bodyPr>
            <a:lstStyle/>
            <a:p>
              <a:pPr algn="ctr"/>
              <a:r>
                <a:rPr lang="en-US" sz="2200" b="1" dirty="0"/>
                <a:t>Pointer to first node</a:t>
              </a:r>
            </a:p>
          </p:txBody>
        </p:sp>
      </p:grpSp>
      <p:pic>
        <p:nvPicPr>
          <p:cNvPr id="8195" name="Picture 3"/>
          <p:cNvPicPr>
            <a:picLocks noChangeAspect="1" noChangeArrowheads="1"/>
          </p:cNvPicPr>
          <p:nvPr/>
        </p:nvPicPr>
        <p:blipFill>
          <a:blip r:embed="rId4" cstate="print"/>
          <a:srcRect/>
          <a:stretch>
            <a:fillRect/>
          </a:stretch>
        </p:blipFill>
        <p:spPr bwMode="auto">
          <a:xfrm>
            <a:off x="2338389" y="3445346"/>
            <a:ext cx="7515225" cy="26479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strVal val="#ppt_w*0.70"/>
                                          </p:val>
                                        </p:tav>
                                        <p:tav tm="100000">
                                          <p:val>
                                            <p:strVal val="#ppt_w"/>
                                          </p:val>
                                        </p:tav>
                                      </p:tavLst>
                                    </p:anim>
                                    <p:anim calcmode="lin" valueType="num">
                                      <p:cBhvr>
                                        <p:cTn id="8" dur="1000" fill="hold"/>
                                        <p:tgtEl>
                                          <p:spTgt spid="42"/>
                                        </p:tgtEl>
                                        <p:attrNameLst>
                                          <p:attrName>ppt_h</p:attrName>
                                        </p:attrNameLst>
                                      </p:cBhvr>
                                      <p:tavLst>
                                        <p:tav tm="0">
                                          <p:val>
                                            <p:strVal val="#ppt_h"/>
                                          </p:val>
                                        </p:tav>
                                        <p:tav tm="100000">
                                          <p:val>
                                            <p:strVal val="#ppt_h"/>
                                          </p:val>
                                        </p:tav>
                                      </p:tavLst>
                                    </p:anim>
                                    <p:animEffect transition="in" filter="fade">
                                      <p:cBhvr>
                                        <p:cTn id="9" dur="1000"/>
                                        <p:tgtEl>
                                          <p:spTgt spid="42"/>
                                        </p:tgtEl>
                                      </p:cBhvr>
                                    </p:animEffect>
                                  </p:childTnLst>
                                </p:cTn>
                              </p:par>
                            </p:childTnLst>
                          </p:cTn>
                        </p:par>
                        <p:par>
                          <p:cTn id="10" fill="hold">
                            <p:stCondLst>
                              <p:cond delay="1000"/>
                            </p:stCondLst>
                            <p:childTnLst>
                              <p:par>
                                <p:cTn id="11" presetID="55" presetClass="entr" presetSubtype="0" fill="hold" nodeType="afterEffect">
                                  <p:stCondLst>
                                    <p:cond delay="500"/>
                                  </p:stCondLst>
                                  <p:childTnLst>
                                    <p:set>
                                      <p:cBhvr>
                                        <p:cTn id="12" dur="1" fill="hold">
                                          <p:stCondLst>
                                            <p:cond delay="0"/>
                                          </p:stCondLst>
                                        </p:cTn>
                                        <p:tgtEl>
                                          <p:spTgt spid="45"/>
                                        </p:tgtEl>
                                        <p:attrNameLst>
                                          <p:attrName>style.visibility</p:attrName>
                                        </p:attrNameLst>
                                      </p:cBhvr>
                                      <p:to>
                                        <p:strVal val="visible"/>
                                      </p:to>
                                    </p:set>
                                    <p:anim calcmode="lin" valueType="num">
                                      <p:cBhvr>
                                        <p:cTn id="13" dur="1000" fill="hold"/>
                                        <p:tgtEl>
                                          <p:spTgt spid="45"/>
                                        </p:tgtEl>
                                        <p:attrNameLst>
                                          <p:attrName>ppt_w</p:attrName>
                                        </p:attrNameLst>
                                      </p:cBhvr>
                                      <p:tavLst>
                                        <p:tav tm="0">
                                          <p:val>
                                            <p:strVal val="#ppt_w*0.70"/>
                                          </p:val>
                                        </p:tav>
                                        <p:tav tm="100000">
                                          <p:val>
                                            <p:strVal val="#ppt_w"/>
                                          </p:val>
                                        </p:tav>
                                      </p:tavLst>
                                    </p:anim>
                                    <p:anim calcmode="lin" valueType="num">
                                      <p:cBhvr>
                                        <p:cTn id="14" dur="1000" fill="hold"/>
                                        <p:tgtEl>
                                          <p:spTgt spid="45"/>
                                        </p:tgtEl>
                                        <p:attrNameLst>
                                          <p:attrName>ppt_h</p:attrName>
                                        </p:attrNameLst>
                                      </p:cBhvr>
                                      <p:tavLst>
                                        <p:tav tm="0">
                                          <p:val>
                                            <p:strVal val="#ppt_h"/>
                                          </p:val>
                                        </p:tav>
                                        <p:tav tm="100000">
                                          <p:val>
                                            <p:strVal val="#ppt_h"/>
                                          </p:val>
                                        </p:tav>
                                      </p:tavLst>
                                    </p:anim>
                                    <p:animEffect transition="in" filter="fade">
                                      <p:cBhvr>
                                        <p:cTn id="15" dur="10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1000" fill="hold"/>
                                        <p:tgtEl>
                                          <p:spTgt spid="46"/>
                                        </p:tgtEl>
                                        <p:attrNameLst>
                                          <p:attrName>ppt_w</p:attrName>
                                        </p:attrNameLst>
                                      </p:cBhvr>
                                      <p:tavLst>
                                        <p:tav tm="0">
                                          <p:val>
                                            <p:fltVal val="0"/>
                                          </p:val>
                                        </p:tav>
                                        <p:tav tm="100000">
                                          <p:val>
                                            <p:strVal val="#ppt_w"/>
                                          </p:val>
                                        </p:tav>
                                      </p:tavLst>
                                    </p:anim>
                                    <p:anim calcmode="lin" valueType="num">
                                      <p:cBhvr>
                                        <p:cTn id="21" dur="1000" fill="hold"/>
                                        <p:tgtEl>
                                          <p:spTgt spid="46"/>
                                        </p:tgtEl>
                                        <p:attrNameLst>
                                          <p:attrName>ppt_h</p:attrName>
                                        </p:attrNameLst>
                                      </p:cBhvr>
                                      <p:tavLst>
                                        <p:tav tm="0">
                                          <p:val>
                                            <p:fltVal val="0"/>
                                          </p:val>
                                        </p:tav>
                                        <p:tav tm="100000">
                                          <p:val>
                                            <p:strVal val="#ppt_h"/>
                                          </p:val>
                                        </p:tav>
                                      </p:tavLst>
                                    </p:anim>
                                    <p:animEffect transition="in" filter="fade">
                                      <p:cBhvr>
                                        <p:cTn id="22" dur="10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53" presetClass="entr" presetSubtype="0" fill="hold" nodeType="afterEffect">
                                  <p:stCondLst>
                                    <p:cond delay="500"/>
                                  </p:stCondLst>
                                  <p:childTnLst>
                                    <p:set>
                                      <p:cBhvr>
                                        <p:cTn id="32" dur="1" fill="hold">
                                          <p:stCondLst>
                                            <p:cond delay="0"/>
                                          </p:stCondLst>
                                        </p:cTn>
                                        <p:tgtEl>
                                          <p:spTgt spid="8193"/>
                                        </p:tgtEl>
                                        <p:attrNameLst>
                                          <p:attrName>style.visibility</p:attrName>
                                        </p:attrNameLst>
                                      </p:cBhvr>
                                      <p:to>
                                        <p:strVal val="visible"/>
                                      </p:to>
                                    </p:set>
                                    <p:anim calcmode="lin" valueType="num">
                                      <p:cBhvr>
                                        <p:cTn id="33" dur="500" fill="hold"/>
                                        <p:tgtEl>
                                          <p:spTgt spid="8193"/>
                                        </p:tgtEl>
                                        <p:attrNameLst>
                                          <p:attrName>ppt_w</p:attrName>
                                        </p:attrNameLst>
                                      </p:cBhvr>
                                      <p:tavLst>
                                        <p:tav tm="0">
                                          <p:val>
                                            <p:fltVal val="0"/>
                                          </p:val>
                                        </p:tav>
                                        <p:tav tm="100000">
                                          <p:val>
                                            <p:strVal val="#ppt_w"/>
                                          </p:val>
                                        </p:tav>
                                      </p:tavLst>
                                    </p:anim>
                                    <p:anim calcmode="lin" valueType="num">
                                      <p:cBhvr>
                                        <p:cTn id="34" dur="500" fill="hold"/>
                                        <p:tgtEl>
                                          <p:spTgt spid="8193"/>
                                        </p:tgtEl>
                                        <p:attrNameLst>
                                          <p:attrName>ppt_h</p:attrName>
                                        </p:attrNameLst>
                                      </p:cBhvr>
                                      <p:tavLst>
                                        <p:tav tm="0">
                                          <p:val>
                                            <p:fltVal val="0"/>
                                          </p:val>
                                        </p:tav>
                                        <p:tav tm="100000">
                                          <p:val>
                                            <p:strVal val="#ppt_h"/>
                                          </p:val>
                                        </p:tav>
                                      </p:tavLst>
                                    </p:anim>
                                    <p:animEffect transition="in" filter="fade">
                                      <p:cBhvr>
                                        <p:cTn id="35" dur="500"/>
                                        <p:tgtEl>
                                          <p:spTgt spid="819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194"/>
                                        </p:tgtEl>
                                        <p:attrNameLst>
                                          <p:attrName>style.visibility</p:attrName>
                                        </p:attrNameLst>
                                      </p:cBhvr>
                                      <p:to>
                                        <p:strVal val="visible"/>
                                      </p:to>
                                    </p:set>
                                    <p:animEffect transition="in" filter="fade">
                                      <p:cBhvr>
                                        <p:cTn id="40" dur="1000"/>
                                        <p:tgtEl>
                                          <p:spTgt spid="8194"/>
                                        </p:tgtEl>
                                      </p:cBhvr>
                                    </p:animEffect>
                                  </p:childTnLst>
                                </p:cTn>
                              </p:par>
                              <p:par>
                                <p:cTn id="41" presetID="3" presetClass="exit" presetSubtype="10" fill="hold" nodeType="withEffect">
                                  <p:stCondLst>
                                    <p:cond delay="0"/>
                                  </p:stCondLst>
                                  <p:childTnLst>
                                    <p:animEffect transition="out" filter="blinds(horizontal)">
                                      <p:cBhvr>
                                        <p:cTn id="42" dur="500"/>
                                        <p:tgtEl>
                                          <p:spTgt spid="8193"/>
                                        </p:tgtEl>
                                      </p:cBhvr>
                                    </p:animEffect>
                                    <p:set>
                                      <p:cBhvr>
                                        <p:cTn id="43" dur="1" fill="hold">
                                          <p:stCondLst>
                                            <p:cond delay="499"/>
                                          </p:stCondLst>
                                        </p:cTn>
                                        <p:tgtEl>
                                          <p:spTgt spid="819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3" presetClass="exit" presetSubtype="0" fill="hold" nodeType="clickEffect">
                                  <p:stCondLst>
                                    <p:cond delay="0"/>
                                  </p:stCondLst>
                                  <p:childTnLst>
                                    <p:anim calcmode="lin" valueType="num">
                                      <p:cBhvr>
                                        <p:cTn id="47" dur="1000"/>
                                        <p:tgtEl>
                                          <p:spTgt spid="8194"/>
                                        </p:tgtEl>
                                        <p:attrNameLst>
                                          <p:attrName>ppt_w</p:attrName>
                                        </p:attrNameLst>
                                      </p:cBhvr>
                                      <p:tavLst>
                                        <p:tav tm="0">
                                          <p:val>
                                            <p:strVal val="ppt_w"/>
                                          </p:val>
                                        </p:tav>
                                        <p:tav tm="100000">
                                          <p:val>
                                            <p:fltVal val="0"/>
                                          </p:val>
                                        </p:tav>
                                      </p:tavLst>
                                    </p:anim>
                                    <p:anim calcmode="lin" valueType="num">
                                      <p:cBhvr>
                                        <p:cTn id="48" dur="1000"/>
                                        <p:tgtEl>
                                          <p:spTgt spid="8194"/>
                                        </p:tgtEl>
                                        <p:attrNameLst>
                                          <p:attrName>ppt_h</p:attrName>
                                        </p:attrNameLst>
                                      </p:cBhvr>
                                      <p:tavLst>
                                        <p:tav tm="0">
                                          <p:val>
                                            <p:strVal val="ppt_h"/>
                                          </p:val>
                                        </p:tav>
                                        <p:tav tm="100000">
                                          <p:val>
                                            <p:fltVal val="0"/>
                                          </p:val>
                                        </p:tav>
                                      </p:tavLst>
                                    </p:anim>
                                    <p:animEffect transition="out" filter="fade">
                                      <p:cBhvr>
                                        <p:cTn id="49" dur="1000"/>
                                        <p:tgtEl>
                                          <p:spTgt spid="8194"/>
                                        </p:tgtEl>
                                      </p:cBhvr>
                                    </p:animEffect>
                                    <p:set>
                                      <p:cBhvr>
                                        <p:cTn id="50" dur="1" fill="hold">
                                          <p:stCondLst>
                                            <p:cond delay="999"/>
                                          </p:stCondLst>
                                        </p:cTn>
                                        <p:tgtEl>
                                          <p:spTgt spid="8194"/>
                                        </p:tgtEl>
                                        <p:attrNameLst>
                                          <p:attrName>style.visibility</p:attrName>
                                        </p:attrNameLst>
                                      </p:cBhvr>
                                      <p:to>
                                        <p:strVal val="hidden"/>
                                      </p:to>
                                    </p:set>
                                  </p:childTnLst>
                                </p:cTn>
                              </p:par>
                              <p:par>
                                <p:cTn id="51" presetID="53" presetClass="exit" presetSubtype="0" fill="hold" grpId="1" nodeType="withEffect">
                                  <p:stCondLst>
                                    <p:cond delay="0"/>
                                  </p:stCondLst>
                                  <p:childTnLst>
                                    <p:anim calcmode="lin" valueType="num">
                                      <p:cBhvr>
                                        <p:cTn id="52" dur="1000"/>
                                        <p:tgtEl>
                                          <p:spTgt spid="43"/>
                                        </p:tgtEl>
                                        <p:attrNameLst>
                                          <p:attrName>ppt_w</p:attrName>
                                        </p:attrNameLst>
                                      </p:cBhvr>
                                      <p:tavLst>
                                        <p:tav tm="0">
                                          <p:val>
                                            <p:strVal val="ppt_w"/>
                                          </p:val>
                                        </p:tav>
                                        <p:tav tm="100000">
                                          <p:val>
                                            <p:fltVal val="0"/>
                                          </p:val>
                                        </p:tav>
                                      </p:tavLst>
                                    </p:anim>
                                    <p:anim calcmode="lin" valueType="num">
                                      <p:cBhvr>
                                        <p:cTn id="53" dur="1000"/>
                                        <p:tgtEl>
                                          <p:spTgt spid="43"/>
                                        </p:tgtEl>
                                        <p:attrNameLst>
                                          <p:attrName>ppt_h</p:attrName>
                                        </p:attrNameLst>
                                      </p:cBhvr>
                                      <p:tavLst>
                                        <p:tav tm="0">
                                          <p:val>
                                            <p:strVal val="ppt_h"/>
                                          </p:val>
                                        </p:tav>
                                        <p:tav tm="100000">
                                          <p:val>
                                            <p:fltVal val="0"/>
                                          </p:val>
                                        </p:tav>
                                      </p:tavLst>
                                    </p:anim>
                                    <p:animEffect transition="out" filter="fade">
                                      <p:cBhvr>
                                        <p:cTn id="54" dur="1000"/>
                                        <p:tgtEl>
                                          <p:spTgt spid="43"/>
                                        </p:tgtEl>
                                      </p:cBhvr>
                                    </p:animEffect>
                                    <p:set>
                                      <p:cBhvr>
                                        <p:cTn id="55" dur="1" fill="hold">
                                          <p:stCondLst>
                                            <p:cond delay="999"/>
                                          </p:stCondLst>
                                        </p:cTn>
                                        <p:tgtEl>
                                          <p:spTgt spid="43"/>
                                        </p:tgtEl>
                                        <p:attrNameLst>
                                          <p:attrName>style.visibility</p:attrName>
                                        </p:attrNameLst>
                                      </p:cBhvr>
                                      <p:to>
                                        <p:strVal val="hidden"/>
                                      </p:to>
                                    </p:set>
                                  </p:childTnLst>
                                </p:cTn>
                              </p:par>
                              <p:par>
                                <p:cTn id="56" presetID="53" presetClass="exit" presetSubtype="0" fill="hold" grpId="1" nodeType="withEffect">
                                  <p:stCondLst>
                                    <p:cond delay="0"/>
                                  </p:stCondLst>
                                  <p:childTnLst>
                                    <p:anim calcmode="lin" valueType="num">
                                      <p:cBhvr>
                                        <p:cTn id="57" dur="1000"/>
                                        <p:tgtEl>
                                          <p:spTgt spid="42"/>
                                        </p:tgtEl>
                                        <p:attrNameLst>
                                          <p:attrName>ppt_w</p:attrName>
                                        </p:attrNameLst>
                                      </p:cBhvr>
                                      <p:tavLst>
                                        <p:tav tm="0">
                                          <p:val>
                                            <p:strVal val="ppt_w"/>
                                          </p:val>
                                        </p:tav>
                                        <p:tav tm="100000">
                                          <p:val>
                                            <p:fltVal val="0"/>
                                          </p:val>
                                        </p:tav>
                                      </p:tavLst>
                                    </p:anim>
                                    <p:anim calcmode="lin" valueType="num">
                                      <p:cBhvr>
                                        <p:cTn id="58" dur="1000"/>
                                        <p:tgtEl>
                                          <p:spTgt spid="42"/>
                                        </p:tgtEl>
                                        <p:attrNameLst>
                                          <p:attrName>ppt_h</p:attrName>
                                        </p:attrNameLst>
                                      </p:cBhvr>
                                      <p:tavLst>
                                        <p:tav tm="0">
                                          <p:val>
                                            <p:strVal val="ppt_h"/>
                                          </p:val>
                                        </p:tav>
                                        <p:tav tm="100000">
                                          <p:val>
                                            <p:fltVal val="0"/>
                                          </p:val>
                                        </p:tav>
                                      </p:tavLst>
                                    </p:anim>
                                    <p:animEffect transition="out" filter="fade">
                                      <p:cBhvr>
                                        <p:cTn id="59" dur="1000"/>
                                        <p:tgtEl>
                                          <p:spTgt spid="42"/>
                                        </p:tgtEl>
                                      </p:cBhvr>
                                    </p:animEffect>
                                    <p:set>
                                      <p:cBhvr>
                                        <p:cTn id="60" dur="1" fill="hold">
                                          <p:stCondLst>
                                            <p:cond delay="999"/>
                                          </p:stCondLst>
                                        </p:cTn>
                                        <p:tgtEl>
                                          <p:spTgt spid="4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1" presetClass="entr" presetSubtype="8" fill="hold" nodeType="clickEffect">
                                  <p:stCondLst>
                                    <p:cond delay="0"/>
                                  </p:stCondLst>
                                  <p:childTnLst>
                                    <p:set>
                                      <p:cBhvr>
                                        <p:cTn id="64" dur="1" fill="hold">
                                          <p:stCondLst>
                                            <p:cond delay="0"/>
                                          </p:stCondLst>
                                        </p:cTn>
                                        <p:tgtEl>
                                          <p:spTgt spid="8195"/>
                                        </p:tgtEl>
                                        <p:attrNameLst>
                                          <p:attrName>style.visibility</p:attrName>
                                        </p:attrNameLst>
                                      </p:cBhvr>
                                      <p:to>
                                        <p:strVal val="visible"/>
                                      </p:to>
                                    </p:set>
                                    <p:animEffect transition="in" filter="wheel(8)">
                                      <p:cBhvr>
                                        <p:cTn id="65" dur="10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2593-877F-EF17-FEB7-D443E9B03D8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55220BB-09DD-636C-DC08-5B3F45DD7319}"/>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Linked Lists ADT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FA3839-A96F-A2A7-B804-EA9052244B9D}"/>
                  </a:ext>
                </a:extLst>
              </p:cNvPr>
              <p:cNvSpPr txBox="1"/>
              <p:nvPr/>
            </p:nvSpPr>
            <p:spPr>
              <a:xfrm>
                <a:off x="462117" y="1198881"/>
                <a:ext cx="11729883" cy="3490699"/>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FFFF00"/>
                    </a:solidFill>
                    <a:latin typeface="MinionPro-Regular"/>
                  </a:rPr>
                  <a:t>The following operations make linked lists an ADT:</a:t>
                </a:r>
              </a:p>
              <a:p>
                <a:pPr marL="342900" indent="-342900">
                  <a:buFont typeface="Arial" panose="020B0604020202020204" pitchFamily="34" charset="0"/>
                  <a:buChar char="•"/>
                </a:pPr>
                <a:endParaRPr lang="en-US" sz="2200" b="1" dirty="0">
                  <a:solidFill>
                    <a:srgbClr val="FFFF00"/>
                  </a:solidFill>
                  <a:latin typeface="MinionPro-Regular"/>
                </a:endParaRPr>
              </a:p>
              <a:p>
                <a:pPr marL="342900" indent="-342900">
                  <a:buFont typeface="Wingdings" panose="05000000000000000000" pitchFamily="2" charset="2"/>
                  <a:buChar char="q"/>
                </a:pPr>
                <a:r>
                  <a:rPr lang="en-US" sz="2200" b="1" dirty="0">
                    <a:solidFill>
                      <a:schemeClr val="bg1"/>
                    </a:solidFill>
                    <a:latin typeface="MinionPro-Regular"/>
                  </a:rPr>
                  <a:t>Main Linked Lists Operations</a:t>
                </a:r>
              </a:p>
              <a:p>
                <a:pPr marL="1257300" lvl="2" indent="-342900">
                  <a:buFont typeface="Wingdings" panose="05000000000000000000" pitchFamily="2" charset="2"/>
                  <a:buChar char="ü"/>
                </a:pPr>
                <a:r>
                  <a:rPr lang="en-US" sz="2200" b="1" dirty="0">
                    <a:latin typeface="MinionPro-Regular"/>
                  </a:rPr>
                  <a:t>Insert: inserts an element into the list</a:t>
                </a:r>
              </a:p>
              <a:p>
                <a:pPr marL="1257300" lvl="2" indent="-342900">
                  <a:buFont typeface="Wingdings" panose="05000000000000000000" pitchFamily="2" charset="2"/>
                  <a:buChar char="ü"/>
                </a:pPr>
                <a:r>
                  <a:rPr lang="en-US" sz="2200" b="1" dirty="0">
                    <a:latin typeface="MinionPro-Regular"/>
                  </a:rPr>
                  <a:t>Delete: removes and returns the specified position element from the list</a:t>
                </a:r>
              </a:p>
              <a:p>
                <a:pPr lvl="2"/>
                <a:endParaRPr lang="en-US" sz="2200" b="1" dirty="0">
                  <a:latin typeface="MinionPro-Regular"/>
                </a:endParaRPr>
              </a:p>
              <a:p>
                <a:pPr marL="342900" indent="-342900">
                  <a:buFont typeface="Wingdings" panose="05000000000000000000" pitchFamily="2" charset="2"/>
                  <a:buChar char="q"/>
                </a:pPr>
                <a:r>
                  <a:rPr lang="en-US" sz="2200" b="1" dirty="0">
                    <a:solidFill>
                      <a:schemeClr val="bg1"/>
                    </a:solidFill>
                    <a:latin typeface="MinionPro-Regular"/>
                  </a:rPr>
                  <a:t>Auxiliary Linked Lists Operations</a:t>
                </a:r>
              </a:p>
              <a:p>
                <a:pPr marL="1257300" lvl="2" indent="-342900">
                  <a:buFont typeface="Wingdings" panose="05000000000000000000" pitchFamily="2" charset="2"/>
                  <a:buChar char="ü"/>
                </a:pPr>
                <a:r>
                  <a:rPr lang="en-US" sz="2200" b="1" dirty="0">
                    <a:latin typeface="MinionPro-Regular"/>
                  </a:rPr>
                  <a:t>Delete List: removes all elements of the list (disposes the list)</a:t>
                </a:r>
              </a:p>
              <a:p>
                <a:pPr marL="1257300" lvl="2" indent="-342900">
                  <a:buFont typeface="Wingdings" panose="05000000000000000000" pitchFamily="2" charset="2"/>
                  <a:buChar char="ü"/>
                </a:pPr>
                <a:r>
                  <a:rPr lang="en-US" sz="2200" b="1" dirty="0">
                    <a:latin typeface="MinionPro-Regular"/>
                  </a:rPr>
                  <a:t>Count: returns the number of elements in the list</a:t>
                </a:r>
              </a:p>
              <a:p>
                <a:pPr marL="1257300" lvl="2" indent="-342900">
                  <a:buFont typeface="Wingdings" panose="05000000000000000000" pitchFamily="2" charset="2"/>
                  <a:buChar char="ü"/>
                </a:pPr>
                <a:r>
                  <a:rPr lang="en-US" sz="2200" b="1" dirty="0">
                    <a:latin typeface="MinionPro-Regular"/>
                  </a:rPr>
                  <a:t>Find </a:t>
                </a:r>
                <a14:m>
                  <m:oMath xmlns:m="http://schemas.openxmlformats.org/officeDocument/2006/math">
                    <m:sSup>
                      <m:sSupPr>
                        <m:ctrlPr>
                          <a:rPr lang="en-US" sz="2200" b="1" i="1" smtClean="0">
                            <a:latin typeface="Cambria Math" panose="02040503050406030204" pitchFamily="18" charset="0"/>
                          </a:rPr>
                        </m:ctrlPr>
                      </m:sSupPr>
                      <m:e>
                        <m:r>
                          <a:rPr lang="en-US" sz="2200" b="1" i="1" smtClean="0">
                            <a:latin typeface="Cambria Math" panose="02040503050406030204" pitchFamily="18" charset="0"/>
                          </a:rPr>
                          <m:t>𝒏</m:t>
                        </m:r>
                      </m:e>
                      <m:sup>
                        <m:r>
                          <a:rPr lang="en-US" sz="2200" b="1" i="1" smtClean="0">
                            <a:latin typeface="Cambria Math" panose="02040503050406030204" pitchFamily="18" charset="0"/>
                          </a:rPr>
                          <m:t>𝒕𝒉</m:t>
                        </m:r>
                      </m:sup>
                    </m:sSup>
                  </m:oMath>
                </a14:m>
                <a:r>
                  <a:rPr lang="en-US" sz="2200" b="1" dirty="0">
                    <a:latin typeface="MinionPro-Regular"/>
                  </a:rPr>
                  <a:t> node from the end of the list</a:t>
                </a:r>
              </a:p>
            </p:txBody>
          </p:sp>
        </mc:Choice>
        <mc:Fallback xmlns="">
          <p:sp>
            <p:nvSpPr>
              <p:cNvPr id="3" name="TextBox 2">
                <a:extLst>
                  <a:ext uri="{FF2B5EF4-FFF2-40B4-BE49-F238E27FC236}">
                    <a16:creationId xmlns:a16="http://schemas.microsoft.com/office/drawing/2014/main" id="{4AFA3839-A96F-A2A7-B804-EA9052244B9D}"/>
                  </a:ext>
                </a:extLst>
              </p:cNvPr>
              <p:cNvSpPr txBox="1">
                <a:spLocks noRot="1" noChangeAspect="1" noMove="1" noResize="1" noEditPoints="1" noAdjustHandles="1" noChangeArrowheads="1" noChangeShapeType="1" noTextEdit="1"/>
              </p:cNvSpPr>
              <p:nvPr/>
            </p:nvSpPr>
            <p:spPr>
              <a:xfrm>
                <a:off x="462117" y="1198881"/>
                <a:ext cx="11729883" cy="3490699"/>
              </a:xfrm>
              <a:prstGeom prst="rect">
                <a:avLst/>
              </a:prstGeom>
              <a:blipFill>
                <a:blip r:embed="rId2"/>
                <a:stretch>
                  <a:fillRect l="-624" t="-1224" b="-2622"/>
                </a:stretch>
              </a:blipFill>
            </p:spPr>
            <p:txBody>
              <a:bodyPr/>
              <a:lstStyle/>
              <a:p>
                <a:r>
                  <a:rPr lang="en-US">
                    <a:noFill/>
                  </a:rPr>
                  <a:t> </a:t>
                </a:r>
              </a:p>
            </p:txBody>
          </p:sp>
        </mc:Fallback>
      </mc:AlternateContent>
    </p:spTree>
    <p:extLst>
      <p:ext uri="{BB962C8B-B14F-4D97-AF65-F5344CB8AC3E}">
        <p14:creationId xmlns:p14="http://schemas.microsoft.com/office/powerpoint/2010/main" val="80395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4A476-BFC6-E980-C496-24B83D02BE4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D0B861-9E2C-3BE2-AFBF-BCAD440C8407}"/>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Array</a:t>
            </a:r>
          </a:p>
        </p:txBody>
      </p:sp>
      <p:sp>
        <p:nvSpPr>
          <p:cNvPr id="3" name="TextBox 2">
            <a:extLst>
              <a:ext uri="{FF2B5EF4-FFF2-40B4-BE49-F238E27FC236}">
                <a16:creationId xmlns:a16="http://schemas.microsoft.com/office/drawing/2014/main" id="{D6FB7C38-AC24-22B4-6E8E-6A18EE890EB1}"/>
              </a:ext>
            </a:extLst>
          </p:cNvPr>
          <p:cNvSpPr txBox="1"/>
          <p:nvPr/>
        </p:nvSpPr>
        <p:spPr>
          <a:xfrm>
            <a:off x="462117" y="1198881"/>
            <a:ext cx="11729883" cy="5509200"/>
          </a:xfrm>
          <a:prstGeom prst="rect">
            <a:avLst/>
          </a:prstGeom>
          <a:noFill/>
        </p:spPr>
        <p:txBody>
          <a:bodyPr wrap="square">
            <a:spAutoFit/>
          </a:bodyPr>
          <a:lstStyle/>
          <a:p>
            <a:pPr marL="342900" indent="-342900">
              <a:buFont typeface="Wingdings" panose="05000000000000000000" pitchFamily="2" charset="2"/>
              <a:buChar char="q"/>
            </a:pPr>
            <a:r>
              <a:rPr lang="en-US" sz="2200" b="1" dirty="0">
                <a:solidFill>
                  <a:schemeClr val="bg1"/>
                </a:solidFill>
                <a:latin typeface="MinionPro-Regular"/>
              </a:rPr>
              <a:t>Arrays Overview</a:t>
            </a:r>
          </a:p>
          <a:p>
            <a:pPr marL="1257300" lvl="2" indent="-342900">
              <a:buFont typeface="Wingdings" panose="05000000000000000000" pitchFamily="2" charset="2"/>
              <a:buChar char="ü"/>
            </a:pPr>
            <a:r>
              <a:rPr lang="en-US" sz="2200" b="1" dirty="0">
                <a:latin typeface="MinionPro-Regular"/>
              </a:rPr>
              <a:t>One memory block is allocated for the entire array to hold the elements of the array. </a:t>
            </a:r>
          </a:p>
          <a:p>
            <a:pPr marL="1257300" lvl="2" indent="-342900">
              <a:buFont typeface="Wingdings" panose="05000000000000000000" pitchFamily="2" charset="2"/>
              <a:buChar char="ü"/>
            </a:pPr>
            <a:r>
              <a:rPr lang="en-US" sz="2200" b="1" dirty="0">
                <a:latin typeface="MinionPro-Regular"/>
              </a:rPr>
              <a:t>The array elements can be accessed in </a:t>
            </a:r>
            <a:r>
              <a:rPr lang="en-US" sz="2200" b="1" dirty="0">
                <a:solidFill>
                  <a:srgbClr val="FFFF00"/>
                </a:solidFill>
                <a:latin typeface="MinionPro-Regular"/>
              </a:rPr>
              <a:t>constant time </a:t>
            </a:r>
            <a:r>
              <a:rPr lang="en-US" sz="2200" b="1" dirty="0">
                <a:latin typeface="MinionPro-Regular"/>
              </a:rPr>
              <a:t>by using the index of the particular element as the subscript.</a:t>
            </a:r>
          </a:p>
          <a:p>
            <a:pPr marL="1257300" lvl="2" indent="-342900">
              <a:buFont typeface="Wingdings" panose="05000000000000000000" pitchFamily="2" charset="2"/>
              <a:buChar char="ü"/>
            </a:pPr>
            <a:endParaRPr lang="en-US" sz="2200" b="1" dirty="0">
              <a:latin typeface="MinionPro-Regular"/>
            </a:endParaRPr>
          </a:p>
          <a:p>
            <a:pPr marL="1257300" lvl="2" indent="-342900">
              <a:buFont typeface="Wingdings" panose="05000000000000000000" pitchFamily="2" charset="2"/>
              <a:buChar char="ü"/>
            </a:pPr>
            <a:endParaRPr lang="en-US" sz="2200" b="1" dirty="0">
              <a:latin typeface="MinionPro-Regular"/>
            </a:endParaRPr>
          </a:p>
          <a:p>
            <a:pPr marL="1257300" lvl="2" indent="-342900">
              <a:buFont typeface="Wingdings" panose="05000000000000000000" pitchFamily="2" charset="2"/>
              <a:buChar char="ü"/>
            </a:pPr>
            <a:endParaRPr lang="en-US" sz="2200" b="1" dirty="0">
              <a:latin typeface="MinionPro-Regular"/>
            </a:endParaRPr>
          </a:p>
          <a:p>
            <a:pPr lvl="2"/>
            <a:endParaRPr lang="en-US" sz="2200" b="1" dirty="0">
              <a:latin typeface="MinionPro-Regular"/>
            </a:endParaRPr>
          </a:p>
          <a:p>
            <a:pPr marL="342900" lvl="2" indent="-342900">
              <a:buFont typeface="Wingdings" panose="05000000000000000000" pitchFamily="2" charset="2"/>
              <a:buChar char="q"/>
            </a:pPr>
            <a:r>
              <a:rPr lang="en-US" sz="2200" b="1" dirty="0">
                <a:solidFill>
                  <a:schemeClr val="bg1"/>
                </a:solidFill>
                <a:latin typeface="MinionPro-Regular"/>
              </a:rPr>
              <a:t>Why Constant Time for Accessing Array Elements?</a:t>
            </a:r>
          </a:p>
          <a:p>
            <a:pPr marL="1257300" lvl="2" indent="-342900">
              <a:buFont typeface="Wingdings" panose="05000000000000000000" pitchFamily="2" charset="2"/>
              <a:buChar char="ü"/>
            </a:pPr>
            <a:r>
              <a:rPr lang="en-US" sz="2200" b="1" dirty="0">
                <a:latin typeface="MinionPro-Regular"/>
              </a:rPr>
              <a:t>To access an array element, the address of an element is computed as an offset from the base address of the array and one multiplication is needed to compute what is supposed to be added to the base address to get the memory address of the element. </a:t>
            </a:r>
          </a:p>
          <a:p>
            <a:pPr marL="1257300" lvl="2" indent="-342900">
              <a:buFont typeface="Wingdings" panose="05000000000000000000" pitchFamily="2" charset="2"/>
              <a:buChar char="ü"/>
            </a:pPr>
            <a:r>
              <a:rPr lang="en-US" sz="2200" b="1" dirty="0">
                <a:latin typeface="MinionPro-Regular"/>
              </a:rPr>
              <a:t>First the size of an element of that data type is calculated and then it is multiplied with the index of the element to get the value to be added to the base address.</a:t>
            </a:r>
          </a:p>
          <a:p>
            <a:pPr marL="1257300" lvl="2" indent="-342900">
              <a:buFont typeface="Wingdings" panose="05000000000000000000" pitchFamily="2" charset="2"/>
              <a:buChar char="ü"/>
            </a:pPr>
            <a:r>
              <a:rPr lang="en-US" sz="2200" b="1" dirty="0">
                <a:latin typeface="MinionPro-Regular"/>
              </a:rPr>
              <a:t>This process takes </a:t>
            </a:r>
            <a:r>
              <a:rPr lang="en-US" sz="2200" b="1" dirty="0">
                <a:solidFill>
                  <a:srgbClr val="FFFF00"/>
                </a:solidFill>
                <a:latin typeface="MinionPro-Regular"/>
              </a:rPr>
              <a:t>one multiplication </a:t>
            </a:r>
            <a:r>
              <a:rPr lang="en-US" sz="2200" b="1" dirty="0">
                <a:latin typeface="MinionPro-Regular"/>
              </a:rPr>
              <a:t>and </a:t>
            </a:r>
            <a:r>
              <a:rPr lang="en-US" sz="2200" b="1" dirty="0">
                <a:solidFill>
                  <a:srgbClr val="FFFF00"/>
                </a:solidFill>
                <a:latin typeface="MinionPro-Regular"/>
              </a:rPr>
              <a:t>one addition</a:t>
            </a:r>
            <a:r>
              <a:rPr lang="en-US" sz="2200" b="1" dirty="0">
                <a:latin typeface="MinionPro-Regular"/>
              </a:rPr>
              <a:t>. Since these </a:t>
            </a:r>
            <a:r>
              <a:rPr lang="en-US" sz="2200" b="1" dirty="0">
                <a:solidFill>
                  <a:srgbClr val="FFFF00"/>
                </a:solidFill>
                <a:latin typeface="MinionPro-Regular"/>
              </a:rPr>
              <a:t>two operations take constant time</a:t>
            </a:r>
            <a:r>
              <a:rPr lang="en-US" sz="2200" b="1" dirty="0">
                <a:latin typeface="MinionPro-Regular"/>
              </a:rPr>
              <a:t>, </a:t>
            </a:r>
            <a:r>
              <a:rPr lang="en-US" sz="2200" b="1" dirty="0">
                <a:solidFill>
                  <a:srgbClr val="FFFF00"/>
                </a:solidFill>
                <a:latin typeface="MinionPro-Regular"/>
              </a:rPr>
              <a:t>we can say the array access can be performed in constant time</a:t>
            </a:r>
            <a:r>
              <a:rPr lang="en-US" sz="2200" b="1" dirty="0">
                <a:latin typeface="MinionPro-Regular"/>
              </a:rPr>
              <a:t>.</a:t>
            </a:r>
          </a:p>
        </p:txBody>
      </p:sp>
      <p:pic>
        <p:nvPicPr>
          <p:cNvPr id="4" name="Picture 3">
            <a:extLst>
              <a:ext uri="{FF2B5EF4-FFF2-40B4-BE49-F238E27FC236}">
                <a16:creationId xmlns:a16="http://schemas.microsoft.com/office/drawing/2014/main" id="{76047343-D164-D6F1-F261-74E5251FD0E5}"/>
              </a:ext>
            </a:extLst>
          </p:cNvPr>
          <p:cNvPicPr>
            <a:picLocks noChangeAspect="1"/>
          </p:cNvPicPr>
          <p:nvPr/>
        </p:nvPicPr>
        <p:blipFill>
          <a:blip r:embed="rId2"/>
          <a:stretch>
            <a:fillRect/>
          </a:stretch>
        </p:blipFill>
        <p:spPr>
          <a:xfrm>
            <a:off x="2377570" y="2645432"/>
            <a:ext cx="8321761" cy="1120324"/>
          </a:xfrm>
          <a:prstGeom prst="rect">
            <a:avLst/>
          </a:prstGeom>
        </p:spPr>
      </p:pic>
    </p:spTree>
    <p:extLst>
      <p:ext uri="{BB962C8B-B14F-4D97-AF65-F5344CB8AC3E}">
        <p14:creationId xmlns:p14="http://schemas.microsoft.com/office/powerpoint/2010/main" val="46986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90A97-83F8-4798-3337-C2D1401EECC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E33715A-C759-8F1C-B9F5-A53D1DDF0FC1}"/>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Array</a:t>
            </a:r>
          </a:p>
        </p:txBody>
      </p:sp>
      <p:sp>
        <p:nvSpPr>
          <p:cNvPr id="3" name="TextBox 2">
            <a:extLst>
              <a:ext uri="{FF2B5EF4-FFF2-40B4-BE49-F238E27FC236}">
                <a16:creationId xmlns:a16="http://schemas.microsoft.com/office/drawing/2014/main" id="{70CEA629-6F34-6CBA-D4D6-A2878DACB0F3}"/>
              </a:ext>
            </a:extLst>
          </p:cNvPr>
          <p:cNvSpPr txBox="1"/>
          <p:nvPr/>
        </p:nvSpPr>
        <p:spPr>
          <a:xfrm>
            <a:off x="462117" y="1198881"/>
            <a:ext cx="11729883" cy="4832092"/>
          </a:xfrm>
          <a:prstGeom prst="rect">
            <a:avLst/>
          </a:prstGeom>
          <a:noFill/>
        </p:spPr>
        <p:txBody>
          <a:bodyPr wrap="square">
            <a:spAutoFit/>
          </a:bodyPr>
          <a:lstStyle/>
          <a:p>
            <a:pPr marL="342900" lvl="2" indent="-342900">
              <a:buFont typeface="Wingdings" panose="05000000000000000000" pitchFamily="2" charset="2"/>
              <a:buChar char="q"/>
            </a:pPr>
            <a:r>
              <a:rPr lang="en-US" sz="2200" b="1" dirty="0">
                <a:solidFill>
                  <a:schemeClr val="bg1"/>
                </a:solidFill>
                <a:latin typeface="MinionPro-Regular"/>
              </a:rPr>
              <a:t>Advantages of Arrays</a:t>
            </a:r>
          </a:p>
          <a:p>
            <a:pPr marL="1257300" lvl="2" indent="-342900">
              <a:buFont typeface="Wingdings" panose="05000000000000000000" pitchFamily="2" charset="2"/>
              <a:buChar char="ü"/>
            </a:pPr>
            <a:r>
              <a:rPr lang="en-US" sz="2200" b="1" dirty="0">
                <a:latin typeface="MinionPro-Regular"/>
              </a:rPr>
              <a:t>Simple and easy to use</a:t>
            </a:r>
          </a:p>
          <a:p>
            <a:pPr marL="1257300" lvl="2" indent="-342900">
              <a:buFont typeface="Wingdings" panose="05000000000000000000" pitchFamily="2" charset="2"/>
              <a:buChar char="ü"/>
            </a:pPr>
            <a:r>
              <a:rPr lang="en-US" sz="2200" b="1" dirty="0">
                <a:latin typeface="MinionPro-Regular"/>
              </a:rPr>
              <a:t>Faster access to the elements (constant access)</a:t>
            </a:r>
          </a:p>
          <a:p>
            <a:pPr marL="1257300" lvl="2" indent="-342900">
              <a:buFont typeface="Wingdings" panose="05000000000000000000" pitchFamily="2" charset="2"/>
              <a:buChar char="ü"/>
            </a:pPr>
            <a:endParaRPr lang="en-US" sz="2200" b="1" dirty="0">
              <a:latin typeface="MinionPro-Regular"/>
            </a:endParaRPr>
          </a:p>
          <a:p>
            <a:pPr marL="342900" lvl="2" indent="-342900">
              <a:buFont typeface="Wingdings" panose="05000000000000000000" pitchFamily="2" charset="2"/>
              <a:buChar char="q"/>
            </a:pPr>
            <a:r>
              <a:rPr lang="en-US" sz="2200" b="1" dirty="0">
                <a:solidFill>
                  <a:schemeClr val="bg1"/>
                </a:solidFill>
                <a:latin typeface="MinionPro-Regular"/>
              </a:rPr>
              <a:t>Disadvantages of Arrays</a:t>
            </a:r>
          </a:p>
          <a:p>
            <a:pPr marL="1257300" lvl="2" indent="-342900">
              <a:buFont typeface="Wingdings" panose="05000000000000000000" pitchFamily="2" charset="2"/>
              <a:buChar char="ü"/>
            </a:pPr>
            <a:r>
              <a:rPr lang="en-US" sz="2200" b="1" dirty="0" err="1">
                <a:latin typeface="MinionPro-Regular"/>
              </a:rPr>
              <a:t>Preallocates</a:t>
            </a:r>
            <a:r>
              <a:rPr lang="en-US" sz="2200" b="1" dirty="0">
                <a:latin typeface="MinionPro-Regular"/>
              </a:rPr>
              <a:t> all needed memory up front and wastes memory space for indices in the array that are empty.</a:t>
            </a:r>
          </a:p>
          <a:p>
            <a:pPr marL="1257300" lvl="2" indent="-342900">
              <a:buFont typeface="Wingdings" panose="05000000000000000000" pitchFamily="2" charset="2"/>
              <a:buChar char="ü"/>
            </a:pPr>
            <a:r>
              <a:rPr lang="en-US" sz="2200" b="1" dirty="0">
                <a:solidFill>
                  <a:srgbClr val="FFFF00"/>
                </a:solidFill>
                <a:latin typeface="MinionPro-Regular"/>
              </a:rPr>
              <a:t>Fixed size</a:t>
            </a:r>
            <a:r>
              <a:rPr lang="en-US" sz="2200" b="1" dirty="0">
                <a:latin typeface="MinionPro-Regular"/>
              </a:rPr>
              <a:t>: The size of the array is static (specify the array size before using it).</a:t>
            </a:r>
          </a:p>
          <a:p>
            <a:pPr marL="1257300" lvl="2" indent="-342900">
              <a:buFont typeface="Wingdings" panose="05000000000000000000" pitchFamily="2" charset="2"/>
              <a:buChar char="ü"/>
            </a:pPr>
            <a:r>
              <a:rPr lang="en-US" sz="2200" b="1" dirty="0">
                <a:solidFill>
                  <a:srgbClr val="FFFF00"/>
                </a:solidFill>
                <a:latin typeface="MinionPro-Regular"/>
              </a:rPr>
              <a:t>One block allocation</a:t>
            </a:r>
            <a:r>
              <a:rPr lang="en-US" sz="2200" b="1" dirty="0">
                <a:latin typeface="MinionPro-Regular"/>
              </a:rPr>
              <a:t>: To allocate the array itself at the beginning, sometimes it may not be possible to get the memory for the complete array (if the array size is big).</a:t>
            </a:r>
          </a:p>
          <a:p>
            <a:pPr marL="1257300" lvl="2" indent="-342900">
              <a:buFont typeface="Wingdings" panose="05000000000000000000" pitchFamily="2" charset="2"/>
              <a:buChar char="ü"/>
            </a:pPr>
            <a:r>
              <a:rPr lang="en-US" sz="2200" b="1" dirty="0">
                <a:solidFill>
                  <a:srgbClr val="FFFF00"/>
                </a:solidFill>
                <a:latin typeface="MinionPro-Regular"/>
              </a:rPr>
              <a:t>Complex position-based insertion</a:t>
            </a:r>
            <a:r>
              <a:rPr lang="en-US" sz="2200" b="1" dirty="0">
                <a:latin typeface="MinionPro-Regular"/>
              </a:rPr>
              <a:t>: To insert an element at a given position, we may need to shift the existing elements. This will create a position for us to insert the new element at the desired position. If the position at which we want to add an element is at the beginning, then the shifting operation is more expensive.</a:t>
            </a:r>
          </a:p>
        </p:txBody>
      </p:sp>
    </p:spTree>
    <p:extLst>
      <p:ext uri="{BB962C8B-B14F-4D97-AF65-F5344CB8AC3E}">
        <p14:creationId xmlns:p14="http://schemas.microsoft.com/office/powerpoint/2010/main" val="321517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CC634-5C4E-5EC4-5324-8E9A74EFD048}"/>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184675C-534D-F308-A195-7A2C0E31E5C9}"/>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Dynamic Array</a:t>
            </a:r>
          </a:p>
        </p:txBody>
      </p:sp>
      <p:sp>
        <p:nvSpPr>
          <p:cNvPr id="3" name="TextBox 2">
            <a:extLst>
              <a:ext uri="{FF2B5EF4-FFF2-40B4-BE49-F238E27FC236}">
                <a16:creationId xmlns:a16="http://schemas.microsoft.com/office/drawing/2014/main" id="{BF3F8D8B-3DB5-2900-40BD-E6DA1780CD0A}"/>
              </a:ext>
            </a:extLst>
          </p:cNvPr>
          <p:cNvSpPr txBox="1"/>
          <p:nvPr/>
        </p:nvSpPr>
        <p:spPr>
          <a:xfrm>
            <a:off x="231058" y="2123114"/>
            <a:ext cx="11729883" cy="3139321"/>
          </a:xfrm>
          <a:prstGeom prst="rect">
            <a:avLst/>
          </a:prstGeom>
          <a:noFill/>
        </p:spPr>
        <p:txBody>
          <a:bodyPr wrap="square">
            <a:spAutoFit/>
          </a:bodyPr>
          <a:lstStyle/>
          <a:p>
            <a:pPr marL="342900" lvl="2" indent="-342900">
              <a:buFont typeface="Wingdings" panose="05000000000000000000" pitchFamily="2" charset="2"/>
              <a:buChar char="q"/>
            </a:pPr>
            <a:r>
              <a:rPr lang="en-US" sz="2200" b="1" dirty="0">
                <a:solidFill>
                  <a:schemeClr val="bg1"/>
                </a:solidFill>
                <a:latin typeface="MinionPro-Regular"/>
              </a:rPr>
              <a:t>Dynamic Arrays</a:t>
            </a:r>
          </a:p>
          <a:p>
            <a:pPr marL="0" lvl="2"/>
            <a:endParaRPr lang="en-US" sz="2200" b="1" dirty="0">
              <a:solidFill>
                <a:schemeClr val="bg1"/>
              </a:solidFill>
              <a:latin typeface="MinionPro-Regular"/>
            </a:endParaRPr>
          </a:p>
          <a:p>
            <a:pPr marL="1257300" lvl="2" indent="-342900">
              <a:buFont typeface="Wingdings" panose="05000000000000000000" pitchFamily="2" charset="2"/>
              <a:buChar char="ü"/>
            </a:pPr>
            <a:r>
              <a:rPr lang="en-US" sz="2200" b="1" dirty="0">
                <a:latin typeface="MinionPro-Regular"/>
              </a:rPr>
              <a:t>Dynamic array (also called as </a:t>
            </a:r>
            <a:r>
              <a:rPr lang="en-US" sz="2200" b="1" dirty="0">
                <a:solidFill>
                  <a:srgbClr val="FFFF00"/>
                </a:solidFill>
                <a:latin typeface="MinionPro-Regular"/>
              </a:rPr>
              <a:t>growable</a:t>
            </a:r>
            <a:r>
              <a:rPr lang="en-US" sz="2200" b="1" dirty="0">
                <a:latin typeface="MinionPro-Regular"/>
              </a:rPr>
              <a:t> </a:t>
            </a:r>
            <a:r>
              <a:rPr lang="en-US" sz="2200" b="1" dirty="0">
                <a:solidFill>
                  <a:srgbClr val="FFFF00"/>
                </a:solidFill>
                <a:latin typeface="MinionPro-Regular"/>
              </a:rPr>
              <a:t>array</a:t>
            </a:r>
            <a:r>
              <a:rPr lang="en-US" sz="2200" b="1" dirty="0">
                <a:latin typeface="MinionPro-Regular"/>
              </a:rPr>
              <a:t>, </a:t>
            </a:r>
            <a:r>
              <a:rPr lang="en-US" sz="2200" b="1" dirty="0">
                <a:solidFill>
                  <a:srgbClr val="FFFF00"/>
                </a:solidFill>
                <a:latin typeface="MinionPro-Regular"/>
              </a:rPr>
              <a:t>resizable</a:t>
            </a:r>
            <a:r>
              <a:rPr lang="en-US" sz="2200" b="1" dirty="0">
                <a:latin typeface="MinionPro-Regular"/>
              </a:rPr>
              <a:t> </a:t>
            </a:r>
            <a:r>
              <a:rPr lang="en-US" sz="2200" b="1" dirty="0">
                <a:solidFill>
                  <a:srgbClr val="FFFF00"/>
                </a:solidFill>
                <a:latin typeface="MinionPro-Regular"/>
              </a:rPr>
              <a:t>array</a:t>
            </a:r>
            <a:r>
              <a:rPr lang="en-US" sz="2200" b="1" dirty="0">
                <a:latin typeface="MinionPro-Regular"/>
              </a:rPr>
              <a:t>, </a:t>
            </a:r>
            <a:r>
              <a:rPr lang="en-US" sz="2200" b="1" dirty="0">
                <a:solidFill>
                  <a:srgbClr val="FFFF00"/>
                </a:solidFill>
                <a:latin typeface="MinionPro-Regular"/>
              </a:rPr>
              <a:t>dynamic table</a:t>
            </a:r>
            <a:r>
              <a:rPr lang="en-US" sz="2200" b="1" dirty="0">
                <a:latin typeface="MinionPro-Regular"/>
              </a:rPr>
              <a:t>, or </a:t>
            </a:r>
            <a:r>
              <a:rPr lang="en-US" sz="2200" b="1" dirty="0">
                <a:solidFill>
                  <a:srgbClr val="FFFF00"/>
                </a:solidFill>
                <a:latin typeface="MinionPro-Regular"/>
              </a:rPr>
              <a:t>array list</a:t>
            </a:r>
            <a:r>
              <a:rPr lang="en-US" sz="2200" b="1" dirty="0">
                <a:latin typeface="MinionPro-Regular"/>
              </a:rPr>
              <a:t>) is a random access, variable-size list data structure that </a:t>
            </a:r>
            <a:r>
              <a:rPr lang="en-US" sz="2200" b="1" dirty="0">
                <a:solidFill>
                  <a:srgbClr val="FFFF00"/>
                </a:solidFill>
                <a:latin typeface="MinionPro-Regular"/>
              </a:rPr>
              <a:t>allows elements to be added or removed</a:t>
            </a:r>
            <a:r>
              <a:rPr lang="en-US" sz="2200" b="1" dirty="0">
                <a:latin typeface="MinionPro-Regular"/>
              </a:rPr>
              <a:t>. </a:t>
            </a:r>
          </a:p>
          <a:p>
            <a:pPr marL="1257300" lvl="2" indent="-342900">
              <a:buFont typeface="Wingdings" panose="05000000000000000000" pitchFamily="2" charset="2"/>
              <a:buChar char="ü"/>
            </a:pPr>
            <a:r>
              <a:rPr lang="en-US" sz="2200" b="1" dirty="0">
                <a:latin typeface="MinionPro-Regular"/>
              </a:rPr>
              <a:t>One simple way of</a:t>
            </a:r>
            <a:r>
              <a:rPr lang="en-US" sz="2200" b="1" dirty="0">
                <a:solidFill>
                  <a:srgbClr val="FFFF00"/>
                </a:solidFill>
                <a:latin typeface="MinionPro-Regular"/>
              </a:rPr>
              <a:t> implementing dynamic arrays </a:t>
            </a:r>
            <a:r>
              <a:rPr lang="en-US" sz="2200" b="1" dirty="0">
                <a:latin typeface="MinionPro-Regular"/>
              </a:rPr>
              <a:t>is to </a:t>
            </a:r>
            <a:r>
              <a:rPr lang="en-US" sz="2200" b="1" dirty="0">
                <a:solidFill>
                  <a:srgbClr val="FFFF00"/>
                </a:solidFill>
                <a:latin typeface="MinionPro-Regular"/>
              </a:rPr>
              <a:t>initially start with some fixed size </a:t>
            </a:r>
            <a:r>
              <a:rPr lang="en-US" sz="2200" b="1" dirty="0">
                <a:latin typeface="MinionPro-Regular"/>
              </a:rPr>
              <a:t>array. As soon as that array becomes </a:t>
            </a:r>
            <a:r>
              <a:rPr lang="en-US" sz="2200" b="1" dirty="0">
                <a:solidFill>
                  <a:srgbClr val="FFFF00"/>
                </a:solidFill>
                <a:latin typeface="MinionPro-Regular"/>
              </a:rPr>
              <a:t>full</a:t>
            </a:r>
            <a:r>
              <a:rPr lang="en-US" sz="2200" b="1" dirty="0">
                <a:latin typeface="MinionPro-Regular"/>
              </a:rPr>
              <a:t>, </a:t>
            </a:r>
            <a:r>
              <a:rPr lang="en-US" sz="2200" b="1" dirty="0">
                <a:solidFill>
                  <a:srgbClr val="FFFF00"/>
                </a:solidFill>
                <a:latin typeface="MinionPro-Regular"/>
              </a:rPr>
              <a:t>create the new array double the size of the original array</a:t>
            </a:r>
            <a:r>
              <a:rPr lang="en-US" sz="2200" b="1" dirty="0">
                <a:latin typeface="MinionPro-Regular"/>
              </a:rPr>
              <a:t>. Similarly, </a:t>
            </a:r>
            <a:r>
              <a:rPr lang="en-US" sz="2200" b="1" dirty="0">
                <a:solidFill>
                  <a:srgbClr val="FFFF00"/>
                </a:solidFill>
                <a:latin typeface="MinionPro-Regular"/>
              </a:rPr>
              <a:t>reduce</a:t>
            </a:r>
            <a:r>
              <a:rPr lang="en-US" sz="2200" b="1" dirty="0">
                <a:latin typeface="MinionPro-Regular"/>
              </a:rPr>
              <a:t> the array size to </a:t>
            </a:r>
            <a:r>
              <a:rPr lang="en-US" sz="2200" b="1" dirty="0">
                <a:solidFill>
                  <a:srgbClr val="FFFF00"/>
                </a:solidFill>
                <a:latin typeface="MinionPro-Regular"/>
              </a:rPr>
              <a:t>half</a:t>
            </a:r>
            <a:r>
              <a:rPr lang="en-US" sz="2200" b="1" dirty="0">
                <a:latin typeface="MinionPro-Regular"/>
              </a:rPr>
              <a:t> if the elements in the array are less than half.</a:t>
            </a:r>
          </a:p>
        </p:txBody>
      </p:sp>
    </p:spTree>
    <p:extLst>
      <p:ext uri="{BB962C8B-B14F-4D97-AF65-F5344CB8AC3E}">
        <p14:creationId xmlns:p14="http://schemas.microsoft.com/office/powerpoint/2010/main" val="188657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4DC55-D8F9-3FF2-B761-3DEA0BEF84C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FB2CFE1-3648-65AC-9C8B-5386A0B6F31C}"/>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rPr>
              <a:t>Advantages and Disadvantages of Linked Lists</a:t>
            </a:r>
          </a:p>
        </p:txBody>
      </p:sp>
      <p:sp>
        <p:nvSpPr>
          <p:cNvPr id="3" name="TextBox 2">
            <a:extLst>
              <a:ext uri="{FF2B5EF4-FFF2-40B4-BE49-F238E27FC236}">
                <a16:creationId xmlns:a16="http://schemas.microsoft.com/office/drawing/2014/main" id="{A7140D0A-B5B2-8008-5090-D75AFCA67C12}"/>
              </a:ext>
            </a:extLst>
          </p:cNvPr>
          <p:cNvSpPr txBox="1"/>
          <p:nvPr/>
        </p:nvSpPr>
        <p:spPr>
          <a:xfrm>
            <a:off x="462117" y="1031733"/>
            <a:ext cx="11729883" cy="5509200"/>
          </a:xfrm>
          <a:prstGeom prst="rect">
            <a:avLst/>
          </a:prstGeom>
          <a:noFill/>
        </p:spPr>
        <p:txBody>
          <a:bodyPr wrap="square">
            <a:spAutoFit/>
          </a:bodyPr>
          <a:lstStyle/>
          <a:p>
            <a:pPr marL="457200" indent="-457200">
              <a:buFont typeface="Wingdings" panose="05000000000000000000" pitchFamily="2" charset="2"/>
              <a:buChar char="q"/>
            </a:pPr>
            <a:r>
              <a:rPr lang="en-US" sz="2800" b="1" u="sng" dirty="0">
                <a:solidFill>
                  <a:schemeClr val="bg1"/>
                </a:solidFill>
              </a:rPr>
              <a:t>Advantages:</a:t>
            </a:r>
          </a:p>
          <a:p>
            <a:pPr marL="914400" lvl="1" indent="-457200">
              <a:buFont typeface="+mj-lt"/>
              <a:buAutoNum type="arabicPeriod"/>
            </a:pPr>
            <a:r>
              <a:rPr lang="en-US" sz="2400" dirty="0">
                <a:solidFill>
                  <a:srgbClr val="FFFF00"/>
                </a:solidFill>
              </a:rPr>
              <a:t>Are dynamic data structure</a:t>
            </a:r>
            <a:r>
              <a:rPr lang="en-US" sz="2400" dirty="0"/>
              <a:t>:  i.e., they can grow or shrink during the execution of the program.</a:t>
            </a:r>
          </a:p>
          <a:p>
            <a:pPr marL="914400" lvl="1" indent="-457200">
              <a:buFont typeface="+mj-lt"/>
              <a:buAutoNum type="arabicPeriod"/>
            </a:pPr>
            <a:r>
              <a:rPr lang="en-US" sz="2400" dirty="0">
                <a:solidFill>
                  <a:srgbClr val="FFFF00"/>
                </a:solidFill>
              </a:rPr>
              <a:t>Efficient memory utilization</a:t>
            </a:r>
            <a:r>
              <a:rPr lang="en-US" sz="2400" dirty="0"/>
              <a:t>: In linked list (or dynamic) representation, memory is not pre-allocated. Memory is allocated whenever it is required. And it is deallocated (or removed) when it is not needed.</a:t>
            </a:r>
          </a:p>
          <a:p>
            <a:pPr marL="914400" lvl="1" indent="-457200">
              <a:buFont typeface="+mj-lt"/>
              <a:buAutoNum type="arabicPeriod"/>
            </a:pPr>
            <a:r>
              <a:rPr lang="en-US" sz="2400" dirty="0">
                <a:solidFill>
                  <a:srgbClr val="FFFF00"/>
                </a:solidFill>
              </a:rPr>
              <a:t>Insertion and deletion are easier and efficient</a:t>
            </a:r>
            <a:r>
              <a:rPr lang="en-US" sz="2400" dirty="0"/>
              <a:t>. Linked list provides flexibility in inserting a data item at a specified position and deletion of a data item from the given position.</a:t>
            </a:r>
          </a:p>
          <a:p>
            <a:pPr marL="914400" lvl="1" indent="-457200">
              <a:buFont typeface="+mj-lt"/>
              <a:buAutoNum type="arabicPeriod"/>
            </a:pPr>
            <a:r>
              <a:rPr lang="en-US" sz="2400" dirty="0">
                <a:solidFill>
                  <a:srgbClr val="FFFF00"/>
                </a:solidFill>
              </a:rPr>
              <a:t>Many complex applications can be easily carried out with linked list</a:t>
            </a:r>
            <a:r>
              <a:rPr lang="en-US" sz="2400" dirty="0"/>
              <a:t>.</a:t>
            </a:r>
          </a:p>
          <a:p>
            <a:pPr marL="457200" indent="-457200">
              <a:buFont typeface="Wingdings" panose="05000000000000000000" pitchFamily="2" charset="2"/>
              <a:buChar char="q"/>
            </a:pPr>
            <a:endParaRPr lang="en-US" sz="2800" b="1" u="sng" dirty="0">
              <a:solidFill>
                <a:srgbClr val="FFC000"/>
              </a:solidFill>
            </a:endParaRPr>
          </a:p>
          <a:p>
            <a:pPr marL="457200" indent="-457200">
              <a:buFont typeface="Wingdings" panose="05000000000000000000" pitchFamily="2" charset="2"/>
              <a:buChar char="q"/>
            </a:pPr>
            <a:r>
              <a:rPr lang="en-US" sz="2800" b="1" u="sng" dirty="0">
                <a:solidFill>
                  <a:schemeClr val="bg1"/>
                </a:solidFill>
              </a:rPr>
              <a:t>Disadvantages:</a:t>
            </a:r>
          </a:p>
          <a:p>
            <a:pPr marL="914400" lvl="1" indent="-457200">
              <a:buFont typeface="+mj-lt"/>
              <a:buAutoNum type="arabicPeriod"/>
            </a:pPr>
            <a:r>
              <a:rPr lang="en-US" sz="2400" dirty="0">
                <a:solidFill>
                  <a:srgbClr val="FFFF00"/>
                </a:solidFill>
              </a:rPr>
              <a:t>More memory: </a:t>
            </a:r>
            <a:r>
              <a:rPr lang="en-US" sz="2400" dirty="0"/>
              <a:t>to store an integer number, a node with integer data and address field is allocated. That is more memory space is needed.</a:t>
            </a:r>
          </a:p>
          <a:p>
            <a:pPr marL="914400" lvl="1" indent="-457200">
              <a:buFont typeface="+mj-lt"/>
              <a:buAutoNum type="arabicPeriod"/>
            </a:pPr>
            <a:r>
              <a:rPr lang="en-US" sz="2400" dirty="0">
                <a:solidFill>
                  <a:srgbClr val="FFFF00"/>
                </a:solidFill>
              </a:rPr>
              <a:t>Access to an arbitrary data item is little bit cumbersome and also time consuming.</a:t>
            </a:r>
          </a:p>
        </p:txBody>
      </p:sp>
    </p:spTree>
    <p:extLst>
      <p:ext uri="{BB962C8B-B14F-4D97-AF65-F5344CB8AC3E}">
        <p14:creationId xmlns:p14="http://schemas.microsoft.com/office/powerpoint/2010/main" val="503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5D67B-417A-6FAF-8FEA-525A61F07013}"/>
              </a:ext>
            </a:extLst>
          </p:cNvPr>
          <p:cNvPicPr>
            <a:picLocks noChangeAspect="1"/>
          </p:cNvPicPr>
          <p:nvPr/>
        </p:nvPicPr>
        <p:blipFill>
          <a:blip r:embed="rId2"/>
          <a:stretch>
            <a:fillRect/>
          </a:stretch>
        </p:blipFill>
        <p:spPr>
          <a:xfrm>
            <a:off x="982132" y="2339245"/>
            <a:ext cx="10521245" cy="3971244"/>
          </a:xfrm>
          <a:prstGeom prst="rect">
            <a:avLst/>
          </a:prstGeom>
        </p:spPr>
      </p:pic>
      <p:sp>
        <p:nvSpPr>
          <p:cNvPr id="5" name="Rectangle: Rounded Corners 4">
            <a:extLst>
              <a:ext uri="{FF2B5EF4-FFF2-40B4-BE49-F238E27FC236}">
                <a16:creationId xmlns:a16="http://schemas.microsoft.com/office/drawing/2014/main" id="{ABA9B7A2-567E-37D1-2673-02087882398A}"/>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rPr>
              <a:t>Array based Lists vs Linked Lists</a:t>
            </a:r>
          </a:p>
        </p:txBody>
      </p:sp>
    </p:spTree>
    <p:extLst>
      <p:ext uri="{BB962C8B-B14F-4D97-AF65-F5344CB8AC3E}">
        <p14:creationId xmlns:p14="http://schemas.microsoft.com/office/powerpoint/2010/main" val="339478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F37A2-5EE0-7AD0-5F71-6A50D07F572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BE35A6-5884-E4B9-D07B-AD4B7E8C8C7B}"/>
              </a:ext>
            </a:extLst>
          </p:cNvPr>
          <p:cNvSpPr/>
          <p:nvPr/>
        </p:nvSpPr>
        <p:spPr>
          <a:xfrm>
            <a:off x="698090" y="255636"/>
            <a:ext cx="11346426"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rPr>
              <a:t>Representation of Linked List</a:t>
            </a:r>
          </a:p>
        </p:txBody>
      </p:sp>
      <p:pic>
        <p:nvPicPr>
          <p:cNvPr id="7" name="Picture 6">
            <a:extLst>
              <a:ext uri="{FF2B5EF4-FFF2-40B4-BE49-F238E27FC236}">
                <a16:creationId xmlns:a16="http://schemas.microsoft.com/office/drawing/2014/main" id="{AA06E316-7BC1-C0D4-D3DD-6278A454F139}"/>
              </a:ext>
            </a:extLst>
          </p:cNvPr>
          <p:cNvPicPr>
            <a:picLocks noChangeAspect="1"/>
          </p:cNvPicPr>
          <p:nvPr/>
        </p:nvPicPr>
        <p:blipFill>
          <a:blip r:embed="rId2"/>
          <a:stretch>
            <a:fillRect/>
          </a:stretch>
        </p:blipFill>
        <p:spPr>
          <a:xfrm>
            <a:off x="1296888" y="4680155"/>
            <a:ext cx="9401577" cy="1922209"/>
          </a:xfrm>
          <a:prstGeom prst="rect">
            <a:avLst/>
          </a:prstGeom>
        </p:spPr>
      </p:pic>
      <p:sp>
        <p:nvSpPr>
          <p:cNvPr id="8" name="TextBox 7">
            <a:extLst>
              <a:ext uri="{FF2B5EF4-FFF2-40B4-BE49-F238E27FC236}">
                <a16:creationId xmlns:a16="http://schemas.microsoft.com/office/drawing/2014/main" id="{801AA588-D922-51FE-BD89-6E75C894ECFE}"/>
              </a:ext>
            </a:extLst>
          </p:cNvPr>
          <p:cNvSpPr txBox="1"/>
          <p:nvPr/>
        </p:nvSpPr>
        <p:spPr>
          <a:xfrm>
            <a:off x="462117" y="1376295"/>
            <a:ext cx="11729883" cy="3139321"/>
          </a:xfrm>
          <a:prstGeom prst="rect">
            <a:avLst/>
          </a:prstGeom>
          <a:noFill/>
        </p:spPr>
        <p:txBody>
          <a:bodyPr wrap="square">
            <a:spAutoFit/>
          </a:bodyPr>
          <a:lstStyle/>
          <a:p>
            <a:pPr marL="342900" lvl="2" indent="-342900">
              <a:buFont typeface="Wingdings" panose="05000000000000000000" pitchFamily="2" charset="2"/>
              <a:buChar char="q"/>
            </a:pPr>
            <a:r>
              <a:rPr lang="en-US" sz="2200" b="1" dirty="0">
                <a:solidFill>
                  <a:srgbClr val="FFFF00"/>
                </a:solidFill>
                <a:latin typeface="MinionPro-Regular"/>
              </a:rPr>
              <a:t>Suppose we want to store a list of integer numbers using linked list. Then it can be schematically represented as:</a:t>
            </a:r>
          </a:p>
          <a:p>
            <a:pPr marL="342900" lvl="2" indent="-342900">
              <a:buFont typeface="Wingdings" panose="05000000000000000000" pitchFamily="2" charset="2"/>
              <a:buChar char="q"/>
            </a:pPr>
            <a:endParaRPr lang="en-US" sz="2200" b="1" dirty="0">
              <a:solidFill>
                <a:srgbClr val="FFFF00"/>
              </a:solidFill>
              <a:latin typeface="MinionPro-Regular"/>
            </a:endParaRPr>
          </a:p>
          <a:p>
            <a:pPr marL="342900" lvl="2" indent="-342900">
              <a:buFont typeface="Wingdings" panose="05000000000000000000" pitchFamily="2" charset="2"/>
              <a:buChar char="q"/>
            </a:pPr>
            <a:endParaRPr lang="en-US" sz="2200" b="1" dirty="0">
              <a:solidFill>
                <a:srgbClr val="FFFF00"/>
              </a:solidFill>
              <a:latin typeface="MinionPro-Regular"/>
            </a:endParaRPr>
          </a:p>
          <a:p>
            <a:pPr marL="342900" lvl="2" indent="-342900">
              <a:buFont typeface="Wingdings" panose="05000000000000000000" pitchFamily="2" charset="2"/>
              <a:buChar char="q"/>
            </a:pPr>
            <a:endParaRPr lang="en-US" sz="2200" b="1" dirty="0">
              <a:solidFill>
                <a:srgbClr val="FFFF00"/>
              </a:solidFill>
              <a:latin typeface="MinionPro-Regular"/>
            </a:endParaRPr>
          </a:p>
          <a:p>
            <a:pPr marL="342900" lvl="2" indent="-342900">
              <a:buFont typeface="Wingdings" panose="05000000000000000000" pitchFamily="2" charset="2"/>
              <a:buChar char="q"/>
            </a:pPr>
            <a:endParaRPr lang="en-US" sz="2200" b="1" dirty="0">
              <a:solidFill>
                <a:srgbClr val="FFFF00"/>
              </a:solidFill>
              <a:latin typeface="MinionPro-Regular"/>
            </a:endParaRPr>
          </a:p>
          <a:p>
            <a:pPr marL="342900" lvl="2" indent="-342900">
              <a:buFont typeface="Wingdings" panose="05000000000000000000" pitchFamily="2" charset="2"/>
              <a:buChar char="q"/>
            </a:pPr>
            <a:endParaRPr lang="en-US" sz="2200" b="1" dirty="0">
              <a:solidFill>
                <a:srgbClr val="FFFF00"/>
              </a:solidFill>
              <a:latin typeface="MinionPro-Regular"/>
            </a:endParaRPr>
          </a:p>
          <a:p>
            <a:pPr marL="342900" lvl="2" indent="-342900">
              <a:buFont typeface="Wingdings" panose="05000000000000000000" pitchFamily="2" charset="2"/>
              <a:buChar char="q"/>
            </a:pPr>
            <a:endParaRPr lang="en-US" sz="2200" b="1" dirty="0">
              <a:solidFill>
                <a:srgbClr val="FFFF00"/>
              </a:solidFill>
              <a:latin typeface="MinionPro-Regular"/>
            </a:endParaRPr>
          </a:p>
          <a:p>
            <a:pPr marL="342900" lvl="2" indent="-342900">
              <a:buFont typeface="Wingdings" panose="05000000000000000000" pitchFamily="2" charset="2"/>
              <a:buChar char="q"/>
            </a:pPr>
            <a:r>
              <a:rPr lang="en-US" sz="2200" b="1" dirty="0">
                <a:solidFill>
                  <a:srgbClr val="FFFF00"/>
                </a:solidFill>
                <a:latin typeface="MinionPro-Regular"/>
              </a:rPr>
              <a:t>The linear linked list can be represented in memory with the following declaration.</a:t>
            </a:r>
          </a:p>
        </p:txBody>
      </p:sp>
      <p:pic>
        <p:nvPicPr>
          <p:cNvPr id="10" name="Picture 9">
            <a:extLst>
              <a:ext uri="{FF2B5EF4-FFF2-40B4-BE49-F238E27FC236}">
                <a16:creationId xmlns:a16="http://schemas.microsoft.com/office/drawing/2014/main" id="{28835B74-587D-4092-7787-F5158E533B2D}"/>
              </a:ext>
            </a:extLst>
          </p:cNvPr>
          <p:cNvPicPr>
            <a:picLocks noChangeAspect="1"/>
          </p:cNvPicPr>
          <p:nvPr/>
        </p:nvPicPr>
        <p:blipFill>
          <a:blip r:embed="rId3"/>
          <a:stretch>
            <a:fillRect/>
          </a:stretch>
        </p:blipFill>
        <p:spPr>
          <a:xfrm>
            <a:off x="1296888" y="2330245"/>
            <a:ext cx="9401577" cy="1386349"/>
          </a:xfrm>
          <a:prstGeom prst="rect">
            <a:avLst/>
          </a:prstGeom>
        </p:spPr>
      </p:pic>
    </p:spTree>
    <p:extLst>
      <p:ext uri="{BB962C8B-B14F-4D97-AF65-F5344CB8AC3E}">
        <p14:creationId xmlns:p14="http://schemas.microsoft.com/office/powerpoint/2010/main" val="2976427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D52B1-4441-C46A-96C6-38EFED538E2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48BF200-7FBA-C146-6C14-B8932FE14C87}"/>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Operations on Linked List</a:t>
            </a:r>
          </a:p>
        </p:txBody>
      </p:sp>
      <p:sp>
        <p:nvSpPr>
          <p:cNvPr id="3" name="TextBox 2">
            <a:extLst>
              <a:ext uri="{FF2B5EF4-FFF2-40B4-BE49-F238E27FC236}">
                <a16:creationId xmlns:a16="http://schemas.microsoft.com/office/drawing/2014/main" id="{02F1EFC8-980A-072F-6320-F0D9A5693D60}"/>
              </a:ext>
            </a:extLst>
          </p:cNvPr>
          <p:cNvSpPr txBox="1"/>
          <p:nvPr/>
        </p:nvSpPr>
        <p:spPr>
          <a:xfrm>
            <a:off x="462117" y="1119859"/>
            <a:ext cx="11729883" cy="5847755"/>
          </a:xfrm>
          <a:prstGeom prst="rect">
            <a:avLst/>
          </a:prstGeom>
          <a:noFill/>
        </p:spPr>
        <p:txBody>
          <a:bodyPr wrap="square">
            <a:spAutoFit/>
          </a:bodyPr>
          <a:lstStyle/>
          <a:p>
            <a:r>
              <a:rPr lang="en-US" sz="2200" b="1" dirty="0">
                <a:latin typeface="MinionPro-Regular"/>
              </a:rPr>
              <a:t>The primitive operations performed on the linked list are as follows</a:t>
            </a:r>
          </a:p>
          <a:p>
            <a:pPr marL="1371600" lvl="2" indent="-457200">
              <a:buFont typeface="+mj-lt"/>
              <a:buAutoNum type="arabicPeriod"/>
            </a:pPr>
            <a:r>
              <a:rPr lang="en-US" sz="2200" b="1" dirty="0">
                <a:latin typeface="MinionPro-Regular"/>
              </a:rPr>
              <a:t>Creation</a:t>
            </a:r>
          </a:p>
          <a:p>
            <a:pPr marL="1371600" lvl="2" indent="-457200">
              <a:buFont typeface="+mj-lt"/>
              <a:buAutoNum type="arabicPeriod"/>
            </a:pPr>
            <a:r>
              <a:rPr lang="en-US" sz="2200" b="1" dirty="0">
                <a:latin typeface="MinionPro-Regular"/>
              </a:rPr>
              <a:t>Insertion</a:t>
            </a:r>
          </a:p>
          <a:p>
            <a:pPr marL="1371600" lvl="2" indent="-457200">
              <a:buFont typeface="+mj-lt"/>
              <a:buAutoNum type="arabicPeriod"/>
            </a:pPr>
            <a:r>
              <a:rPr lang="en-US" sz="2200" b="1" dirty="0">
                <a:latin typeface="MinionPro-Regular"/>
              </a:rPr>
              <a:t>Deletion</a:t>
            </a:r>
          </a:p>
          <a:p>
            <a:pPr marL="1371600" lvl="2" indent="-457200">
              <a:buFont typeface="+mj-lt"/>
              <a:buAutoNum type="arabicPeriod"/>
            </a:pPr>
            <a:r>
              <a:rPr lang="en-US" sz="2200" b="1" dirty="0">
                <a:latin typeface="MinionPro-Regular"/>
              </a:rPr>
              <a:t>Traversing</a:t>
            </a:r>
          </a:p>
          <a:p>
            <a:pPr marL="1371600" lvl="2" indent="-457200">
              <a:buFont typeface="+mj-lt"/>
              <a:buAutoNum type="arabicPeriod"/>
            </a:pPr>
            <a:r>
              <a:rPr lang="en-US" sz="2200" b="1" dirty="0">
                <a:latin typeface="MinionPro-Regular"/>
              </a:rPr>
              <a:t>Searching</a:t>
            </a:r>
          </a:p>
          <a:p>
            <a:pPr marL="1371600" lvl="2" indent="-457200">
              <a:buFont typeface="+mj-lt"/>
              <a:buAutoNum type="arabicPeriod"/>
            </a:pPr>
            <a:r>
              <a:rPr lang="en-US" sz="2200" b="1" dirty="0">
                <a:latin typeface="MinionPro-Regular"/>
              </a:rPr>
              <a:t>Concatenation</a:t>
            </a:r>
          </a:p>
          <a:p>
            <a:endParaRPr lang="en-US" sz="2200" b="1" dirty="0">
              <a:latin typeface="MinionPro-Regular"/>
            </a:endParaRPr>
          </a:p>
          <a:p>
            <a:pPr marL="457200" indent="-457200">
              <a:buFont typeface="+mj-lt"/>
              <a:buAutoNum type="arabicPeriod"/>
            </a:pPr>
            <a:r>
              <a:rPr lang="en-US" sz="2200" b="1" dirty="0">
                <a:solidFill>
                  <a:srgbClr val="FFFF00"/>
                </a:solidFill>
                <a:latin typeface="MinionPro-Regular"/>
              </a:rPr>
              <a:t>Creation operation is used to create a linked list .</a:t>
            </a:r>
            <a:br>
              <a:rPr lang="en-US" sz="2200" b="1" dirty="0">
                <a:solidFill>
                  <a:srgbClr val="FFFF00"/>
                </a:solidFill>
                <a:latin typeface="MinionPro-Regular"/>
              </a:rPr>
            </a:br>
            <a:r>
              <a:rPr lang="en-US" sz="2200" b="1" dirty="0">
                <a:latin typeface="MinionPro-Regular"/>
              </a:rPr>
              <a:t>Once a linked list is created with one node, insertion operation can be used to add more elements in a node.</a:t>
            </a:r>
          </a:p>
          <a:p>
            <a:endParaRPr lang="en-US" sz="2200" b="1" dirty="0">
              <a:latin typeface="MinionPro-Regular"/>
            </a:endParaRPr>
          </a:p>
          <a:p>
            <a:pPr marL="457200" indent="-457200">
              <a:buFont typeface="+mj-lt"/>
              <a:buAutoNum type="arabicPeriod" startAt="2"/>
            </a:pPr>
            <a:r>
              <a:rPr lang="en-US" sz="2200" b="1" dirty="0">
                <a:solidFill>
                  <a:srgbClr val="FFFF00"/>
                </a:solidFill>
                <a:latin typeface="MinionPro-Regular"/>
              </a:rPr>
              <a:t>Insertion operation is used to insert a new node at any specified location in the linked list. </a:t>
            </a:r>
            <a:br>
              <a:rPr lang="en-US" sz="2200" b="1" dirty="0">
                <a:solidFill>
                  <a:srgbClr val="FFFF00"/>
                </a:solidFill>
                <a:latin typeface="MinionPro-Regular"/>
              </a:rPr>
            </a:br>
            <a:r>
              <a:rPr lang="en-US" sz="2200" b="1" dirty="0">
                <a:solidFill>
                  <a:srgbClr val="FFFF00"/>
                </a:solidFill>
                <a:latin typeface="MinionPro-Regular"/>
              </a:rPr>
              <a:t>A new node may be inserted:</a:t>
            </a:r>
          </a:p>
          <a:p>
            <a:pPr marL="1371600" lvl="2" indent="-457200">
              <a:buFont typeface="+mj-lt"/>
              <a:buAutoNum type="alphaLcPeriod"/>
            </a:pPr>
            <a:r>
              <a:rPr lang="en-US" sz="2200" b="1" dirty="0">
                <a:latin typeface="MinionPro-Regular"/>
              </a:rPr>
              <a:t>At the beginning of the linked list</a:t>
            </a:r>
          </a:p>
          <a:p>
            <a:pPr marL="1371600" lvl="2" indent="-457200">
              <a:buFont typeface="+mj-lt"/>
              <a:buAutoNum type="alphaLcPeriod"/>
            </a:pPr>
            <a:r>
              <a:rPr lang="en-US" sz="2200" b="1" dirty="0">
                <a:latin typeface="MinionPro-Regular"/>
              </a:rPr>
              <a:t>At the end of the linked list</a:t>
            </a:r>
          </a:p>
          <a:p>
            <a:pPr marL="1371600" lvl="2" indent="-457200">
              <a:buFont typeface="+mj-lt"/>
              <a:buAutoNum type="alphaLcPeriod"/>
            </a:pPr>
            <a:r>
              <a:rPr lang="en-US" sz="2200" b="1" dirty="0">
                <a:latin typeface="MinionPro-Regular"/>
              </a:rPr>
              <a:t>At any specified position in between in a linked list</a:t>
            </a:r>
          </a:p>
        </p:txBody>
      </p:sp>
    </p:spTree>
    <p:extLst>
      <p:ext uri="{BB962C8B-B14F-4D97-AF65-F5344CB8AC3E}">
        <p14:creationId xmlns:p14="http://schemas.microsoft.com/office/powerpoint/2010/main" val="380556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3D83F-5495-4F3B-C72F-8C95F8E5D482}"/>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23BCDA-5424-1F22-C5A7-1E490448C850}"/>
              </a:ext>
            </a:extLst>
          </p:cNvPr>
          <p:cNvGraphicFramePr>
            <a:graphicFrameLocks noGrp="1"/>
          </p:cNvGraphicFramePr>
          <p:nvPr>
            <p:extLst>
              <p:ext uri="{D42A27DB-BD31-4B8C-83A1-F6EECF244321}">
                <p14:modId xmlns:p14="http://schemas.microsoft.com/office/powerpoint/2010/main" val="3800736836"/>
              </p:ext>
            </p:extLst>
          </p:nvPr>
        </p:nvGraphicFramePr>
        <p:xfrm>
          <a:off x="176980" y="1375408"/>
          <a:ext cx="11838040" cy="5158128"/>
        </p:xfrm>
        <a:graphic>
          <a:graphicData uri="http://schemas.openxmlformats.org/drawingml/2006/table">
            <a:tbl>
              <a:tblPr firstRow="1" bandRow="1">
                <a:tableStyleId>{5C22544A-7EE6-4342-B048-85BDC9FD1C3A}</a:tableStyleId>
              </a:tblPr>
              <a:tblGrid>
                <a:gridCol w="1809121">
                  <a:extLst>
                    <a:ext uri="{9D8B030D-6E8A-4147-A177-3AD203B41FA5}">
                      <a16:colId xmlns:a16="http://schemas.microsoft.com/office/drawing/2014/main" val="669045813"/>
                    </a:ext>
                  </a:extLst>
                </a:gridCol>
                <a:gridCol w="2248273">
                  <a:extLst>
                    <a:ext uri="{9D8B030D-6E8A-4147-A177-3AD203B41FA5}">
                      <a16:colId xmlns:a16="http://schemas.microsoft.com/office/drawing/2014/main" val="912162004"/>
                    </a:ext>
                  </a:extLst>
                </a:gridCol>
                <a:gridCol w="7780646">
                  <a:extLst>
                    <a:ext uri="{9D8B030D-6E8A-4147-A177-3AD203B41FA5}">
                      <a16:colId xmlns:a16="http://schemas.microsoft.com/office/drawing/2014/main" val="2174722043"/>
                    </a:ext>
                  </a:extLst>
                </a:gridCol>
              </a:tblGrid>
              <a:tr h="376504">
                <a:tc>
                  <a:txBody>
                    <a:bodyPr/>
                    <a:lstStyle/>
                    <a:p>
                      <a:pPr algn="ctr"/>
                      <a:r>
                        <a:rPr lang="en-US" dirty="0"/>
                        <a:t>Week Num</a:t>
                      </a:r>
                    </a:p>
                  </a:txBody>
                  <a:tcPr/>
                </a:tc>
                <a:tc>
                  <a:txBody>
                    <a:bodyPr/>
                    <a:lstStyle/>
                    <a:p>
                      <a:pPr algn="ctr"/>
                      <a:r>
                        <a:rPr lang="en-US" dirty="0"/>
                        <a:t>Date</a:t>
                      </a:r>
                    </a:p>
                  </a:txBody>
                  <a:tcPr/>
                </a:tc>
                <a:tc>
                  <a:txBody>
                    <a:bodyPr/>
                    <a:lstStyle/>
                    <a:p>
                      <a:pPr algn="ctr"/>
                      <a:r>
                        <a:rPr lang="en-US" dirty="0"/>
                        <a:t>Content</a:t>
                      </a:r>
                    </a:p>
                  </a:txBody>
                  <a:tcPr/>
                </a:tc>
                <a:extLst>
                  <a:ext uri="{0D108BD9-81ED-4DB2-BD59-A6C34878D82A}">
                    <a16:rowId xmlns:a16="http://schemas.microsoft.com/office/drawing/2014/main" val="3322525786"/>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Week1</a:t>
                      </a:r>
                    </a:p>
                  </a:txBody>
                  <a:tcPr>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24/9/2025</a:t>
                      </a:r>
                    </a:p>
                  </a:txBody>
                  <a:tcP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Introduction to Data Structures + Mathematics Review + Review of Concepts of ‘C++’ </a:t>
                      </a:r>
                    </a:p>
                  </a:txBody>
                  <a:tcPr>
                    <a:solidFill>
                      <a:schemeClr val="tx2">
                        <a:lumMod val="90000"/>
                      </a:schemeClr>
                    </a:solidFill>
                  </a:tcPr>
                </a:tc>
                <a:extLst>
                  <a:ext uri="{0D108BD9-81ED-4DB2-BD59-A6C34878D82A}">
                    <a16:rowId xmlns:a16="http://schemas.microsoft.com/office/drawing/2014/main" val="1406621381"/>
                  </a:ext>
                </a:extLst>
              </a:tr>
              <a:tr h="376504">
                <a:tc>
                  <a:txBody>
                    <a:bodyPr/>
                    <a:lstStyle/>
                    <a:p>
                      <a:pPr algn="ctr"/>
                      <a:r>
                        <a:rPr lang="en-US" b="1" dirty="0"/>
                        <a:t>Week2</a:t>
                      </a:r>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01/10/2025</a:t>
                      </a:r>
                    </a:p>
                  </a:txBody>
                  <a:tcPr>
                    <a:solidFill>
                      <a:schemeClr val="tx2"/>
                    </a:solidFill>
                  </a:tcPr>
                </a:tc>
                <a:tc>
                  <a:txBody>
                    <a:bodyPr/>
                    <a:lstStyle/>
                    <a:p>
                      <a:r>
                        <a:rPr lang="en-US" b="1" dirty="0"/>
                        <a:t>Sparse Matrix, Concepts of Class, and Analysis of Algorithms</a:t>
                      </a:r>
                    </a:p>
                  </a:txBody>
                  <a:tcPr>
                    <a:solidFill>
                      <a:schemeClr val="tx2"/>
                    </a:solidFill>
                  </a:tcPr>
                </a:tc>
                <a:extLst>
                  <a:ext uri="{0D108BD9-81ED-4DB2-BD59-A6C34878D82A}">
                    <a16:rowId xmlns:a16="http://schemas.microsoft.com/office/drawing/2014/main" val="2994303081"/>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Week3</a:t>
                      </a: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08/10/2025</a:t>
                      </a: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Linked Lists</a:t>
                      </a:r>
                    </a:p>
                  </a:txBody>
                  <a:tcPr>
                    <a:solidFill>
                      <a:srgbClr val="00B050"/>
                    </a:solidFill>
                  </a:tcPr>
                </a:tc>
                <a:extLst>
                  <a:ext uri="{0D108BD9-81ED-4DB2-BD59-A6C34878D82A}">
                    <a16:rowId xmlns:a16="http://schemas.microsoft.com/office/drawing/2014/main" val="219009608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15/10/2025</a:t>
                      </a:r>
                    </a:p>
                  </a:txBody>
                  <a:tcPr/>
                </a:tc>
                <a:tc>
                  <a:txBody>
                    <a:bodyPr/>
                    <a:lstStyle/>
                    <a:p>
                      <a:r>
                        <a:rPr lang="en-US" b="1" dirty="0"/>
                        <a:t>Stack</a:t>
                      </a:r>
                    </a:p>
                  </a:txBody>
                  <a:tcPr/>
                </a:tc>
                <a:extLst>
                  <a:ext uri="{0D108BD9-81ED-4DB2-BD59-A6C34878D82A}">
                    <a16:rowId xmlns:a16="http://schemas.microsoft.com/office/drawing/2014/main" val="64970529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22/10/2025</a:t>
                      </a:r>
                    </a:p>
                  </a:txBody>
                  <a:tcPr/>
                </a:tc>
                <a:tc>
                  <a:txBody>
                    <a:bodyPr/>
                    <a:lstStyle/>
                    <a:p>
                      <a:r>
                        <a:rPr lang="en-US" b="1" dirty="0"/>
                        <a:t>Queue</a:t>
                      </a:r>
                    </a:p>
                  </a:txBody>
                  <a:tcPr/>
                </a:tc>
                <a:extLst>
                  <a:ext uri="{0D108BD9-81ED-4DB2-BD59-A6C34878D82A}">
                    <a16:rowId xmlns:a16="http://schemas.microsoft.com/office/drawing/2014/main" val="2620138530"/>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15/10/2025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Trees</a:t>
                      </a:r>
                    </a:p>
                  </a:txBody>
                  <a:tcPr/>
                </a:tc>
                <a:extLst>
                  <a:ext uri="{0D108BD9-81ED-4DB2-BD59-A6C34878D82A}">
                    <a16:rowId xmlns:a16="http://schemas.microsoft.com/office/drawing/2014/main" val="120998063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29/10/2025</a:t>
                      </a:r>
                    </a:p>
                  </a:txBody>
                  <a:tcPr/>
                </a:tc>
                <a:tc>
                  <a:txBody>
                    <a:bodyPr/>
                    <a:lstStyle/>
                    <a:p>
                      <a:pPr algn="ctr"/>
                      <a:r>
                        <a:rPr lang="en-US" b="1" dirty="0"/>
                        <a:t>Midterm</a:t>
                      </a:r>
                    </a:p>
                  </a:txBody>
                  <a:tcPr/>
                </a:tc>
                <a:extLst>
                  <a:ext uri="{0D108BD9-81ED-4DB2-BD59-A6C34878D82A}">
                    <a16:rowId xmlns:a16="http://schemas.microsoft.com/office/drawing/2014/main" val="2659750954"/>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05/11/2025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AVL Trees</a:t>
                      </a:r>
                    </a:p>
                  </a:txBody>
                  <a:tcPr/>
                </a:tc>
                <a:extLst>
                  <a:ext uri="{0D108BD9-81ED-4DB2-BD59-A6C34878D82A}">
                    <a16:rowId xmlns:a16="http://schemas.microsoft.com/office/drawing/2014/main" val="74801162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12/11/2025</a:t>
                      </a:r>
                    </a:p>
                  </a:txBody>
                  <a:tcPr/>
                </a:tc>
                <a:tc>
                  <a:txBody>
                    <a:bodyPr/>
                    <a:lstStyle/>
                    <a:p>
                      <a:r>
                        <a:rPr lang="en-US" b="1" dirty="0"/>
                        <a:t>Priority Queues and Heaps</a:t>
                      </a:r>
                    </a:p>
                  </a:txBody>
                  <a:tcPr/>
                </a:tc>
                <a:extLst>
                  <a:ext uri="{0D108BD9-81ED-4DB2-BD59-A6C34878D82A}">
                    <a16:rowId xmlns:a16="http://schemas.microsoft.com/office/drawing/2014/main" val="305708785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19/11/2025</a:t>
                      </a:r>
                    </a:p>
                  </a:txBody>
                  <a:tcPr/>
                </a:tc>
                <a:tc>
                  <a:txBody>
                    <a:bodyPr/>
                    <a:lstStyle/>
                    <a:p>
                      <a:r>
                        <a:rPr lang="en-US" b="1" dirty="0"/>
                        <a:t>Graph</a:t>
                      </a:r>
                    </a:p>
                  </a:txBody>
                  <a:tcPr/>
                </a:tc>
                <a:extLst>
                  <a:ext uri="{0D108BD9-81ED-4DB2-BD59-A6C34878D82A}">
                    <a16:rowId xmlns:a16="http://schemas.microsoft.com/office/drawing/2014/main" val="2547950798"/>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26/11/2025</a:t>
                      </a:r>
                    </a:p>
                  </a:txBody>
                  <a:tcPr/>
                </a:tc>
                <a:tc>
                  <a:txBody>
                    <a:bodyPr/>
                    <a:lstStyle/>
                    <a:p>
                      <a:r>
                        <a:rPr lang="en-US" b="1" dirty="0"/>
                        <a:t>Searching and Sorting</a:t>
                      </a:r>
                    </a:p>
                  </a:txBody>
                  <a:tcPr/>
                </a:tc>
                <a:extLst>
                  <a:ext uri="{0D108BD9-81ED-4DB2-BD59-A6C34878D82A}">
                    <a16:rowId xmlns:a16="http://schemas.microsoft.com/office/drawing/2014/main" val="616163123"/>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03/12/2025</a:t>
                      </a:r>
                    </a:p>
                  </a:txBody>
                  <a:tcPr/>
                </a:tc>
                <a:tc>
                  <a:txBody>
                    <a:bodyPr/>
                    <a:lstStyle/>
                    <a:p>
                      <a:r>
                        <a:rPr lang="en-US" b="1" dirty="0"/>
                        <a:t>Hashing</a:t>
                      </a:r>
                    </a:p>
                  </a:txBody>
                  <a:tcPr/>
                </a:tc>
                <a:extLst>
                  <a:ext uri="{0D108BD9-81ED-4DB2-BD59-A6C34878D82A}">
                    <a16:rowId xmlns:a16="http://schemas.microsoft.com/office/drawing/2014/main" val="709386397"/>
                  </a:ext>
                </a:extLst>
              </a:tr>
            </a:tbl>
          </a:graphicData>
        </a:graphic>
      </p:graphicFrame>
      <p:sp>
        <p:nvSpPr>
          <p:cNvPr id="2" name="Rectangle: Rounded Corners 1">
            <a:extLst>
              <a:ext uri="{FF2B5EF4-FFF2-40B4-BE49-F238E27FC236}">
                <a16:creationId xmlns:a16="http://schemas.microsoft.com/office/drawing/2014/main" id="{8291850E-80E2-11CF-0C0B-26F2D39F9C9D}"/>
              </a:ext>
            </a:extLst>
          </p:cNvPr>
          <p:cNvSpPr/>
          <p:nvPr/>
        </p:nvSpPr>
        <p:spPr>
          <a:xfrm>
            <a:off x="1528674" y="324464"/>
            <a:ext cx="9123217"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Course Academic Calendar</a:t>
            </a:r>
          </a:p>
        </p:txBody>
      </p:sp>
    </p:spTree>
    <p:extLst>
      <p:ext uri="{BB962C8B-B14F-4D97-AF65-F5344CB8AC3E}">
        <p14:creationId xmlns:p14="http://schemas.microsoft.com/office/powerpoint/2010/main" val="300135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0F4C-B764-7492-0372-7540AF4CA36F}"/>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3D39BB-F93F-23D3-B039-2F4722EFCEE0}"/>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Operations on Linked List</a:t>
            </a:r>
          </a:p>
        </p:txBody>
      </p:sp>
      <p:sp>
        <p:nvSpPr>
          <p:cNvPr id="3" name="TextBox 2">
            <a:extLst>
              <a:ext uri="{FF2B5EF4-FFF2-40B4-BE49-F238E27FC236}">
                <a16:creationId xmlns:a16="http://schemas.microsoft.com/office/drawing/2014/main" id="{3465E573-2702-F8DA-00B2-439719F7E1B9}"/>
              </a:ext>
            </a:extLst>
          </p:cNvPr>
          <p:cNvSpPr txBox="1"/>
          <p:nvPr/>
        </p:nvSpPr>
        <p:spPr>
          <a:xfrm>
            <a:off x="462117" y="1198881"/>
            <a:ext cx="11729883" cy="5170646"/>
          </a:xfrm>
          <a:prstGeom prst="rect">
            <a:avLst/>
          </a:prstGeom>
          <a:noFill/>
        </p:spPr>
        <p:txBody>
          <a:bodyPr wrap="square">
            <a:spAutoFit/>
          </a:bodyPr>
          <a:lstStyle/>
          <a:p>
            <a:pPr marL="457200" indent="-457200">
              <a:buFont typeface="+mj-lt"/>
              <a:buAutoNum type="arabicPeriod" startAt="3"/>
            </a:pPr>
            <a:r>
              <a:rPr lang="en-US" sz="2200" b="1" dirty="0">
                <a:solidFill>
                  <a:srgbClr val="FFFF00"/>
                </a:solidFill>
                <a:latin typeface="MinionPro-Regular"/>
              </a:rPr>
              <a:t>Deletion operation is used to delete an item (or node ) from the linked list. </a:t>
            </a:r>
            <a:br>
              <a:rPr lang="en-US" sz="2200" b="1" dirty="0">
                <a:solidFill>
                  <a:srgbClr val="FFFF00"/>
                </a:solidFill>
                <a:latin typeface="MinionPro-Regular"/>
              </a:rPr>
            </a:br>
            <a:r>
              <a:rPr lang="en-US" sz="2200" b="1" dirty="0">
                <a:solidFill>
                  <a:srgbClr val="FFFF00"/>
                </a:solidFill>
                <a:latin typeface="MinionPro-Regular"/>
              </a:rPr>
              <a:t>A node may be deleted from the:</a:t>
            </a:r>
          </a:p>
          <a:p>
            <a:pPr marL="1371600" lvl="2" indent="-457200">
              <a:buFont typeface="+mj-lt"/>
              <a:buAutoNum type="alphaLcPeriod"/>
            </a:pPr>
            <a:r>
              <a:rPr lang="en-US" sz="2200" b="1" dirty="0">
                <a:latin typeface="MinionPro-Regular"/>
              </a:rPr>
              <a:t>Beginning of a linked list</a:t>
            </a:r>
          </a:p>
          <a:p>
            <a:pPr marL="1371600" lvl="2" indent="-457200">
              <a:buFont typeface="+mj-lt"/>
              <a:buAutoNum type="alphaLcPeriod"/>
            </a:pPr>
            <a:r>
              <a:rPr lang="en-US" sz="2200" b="1" dirty="0">
                <a:latin typeface="MinionPro-Regular"/>
              </a:rPr>
              <a:t>End of a linked list</a:t>
            </a:r>
          </a:p>
          <a:p>
            <a:pPr marL="1371600" lvl="2" indent="-457200">
              <a:buFont typeface="+mj-lt"/>
              <a:buAutoNum type="alphaLcPeriod"/>
            </a:pPr>
            <a:r>
              <a:rPr lang="en-US" sz="2200" b="1" dirty="0">
                <a:latin typeface="MinionPro-Regular"/>
              </a:rPr>
              <a:t>Specified location of the linked list</a:t>
            </a:r>
          </a:p>
          <a:p>
            <a:pPr marL="1371600" lvl="2" indent="-457200">
              <a:buFont typeface="+mj-lt"/>
              <a:buAutoNum type="alphaLcPeriod"/>
            </a:pPr>
            <a:endParaRPr lang="en-US" sz="2200" b="1" dirty="0">
              <a:latin typeface="MinionPro-Regular"/>
            </a:endParaRPr>
          </a:p>
          <a:p>
            <a:pPr marL="457200" lvl="2" indent="-457200">
              <a:buFont typeface="+mj-lt"/>
              <a:buAutoNum type="arabicPeriod" startAt="4"/>
            </a:pPr>
            <a:r>
              <a:rPr lang="en-US" sz="2200" b="1" dirty="0">
                <a:solidFill>
                  <a:srgbClr val="FFFF00"/>
                </a:solidFill>
                <a:latin typeface="MinionPro-Regular"/>
              </a:rPr>
              <a:t>Traversing is the process of going through all the nodes from one end to another end of a linked list.</a:t>
            </a:r>
            <a:br>
              <a:rPr lang="en-US" sz="2200" b="1" dirty="0">
                <a:solidFill>
                  <a:srgbClr val="FFFF00"/>
                </a:solidFill>
                <a:latin typeface="MinionPro-Regular"/>
              </a:rPr>
            </a:br>
            <a:r>
              <a:rPr lang="en-US" sz="2200" b="1" dirty="0">
                <a:solidFill>
                  <a:srgbClr val="FFC000"/>
                </a:solidFill>
                <a:latin typeface="MinionPro-Regular"/>
              </a:rPr>
              <a:t>In a singly linked list we can visit from left to right , forward traversing, nodes only.</a:t>
            </a:r>
            <a:br>
              <a:rPr lang="en-US" sz="2200" b="1" dirty="0">
                <a:solidFill>
                  <a:srgbClr val="FFC000"/>
                </a:solidFill>
                <a:latin typeface="MinionPro-Regular"/>
              </a:rPr>
            </a:br>
            <a:r>
              <a:rPr lang="en-US" sz="2200" b="1" dirty="0">
                <a:solidFill>
                  <a:srgbClr val="FFC000"/>
                </a:solidFill>
                <a:latin typeface="MinionPro-Regular"/>
              </a:rPr>
              <a:t>But in doubly linked list forward and backward traversing is possible</a:t>
            </a:r>
          </a:p>
          <a:p>
            <a:pPr marL="0" lvl="2"/>
            <a:endParaRPr lang="en-US" sz="2200" b="1" dirty="0">
              <a:latin typeface="MinionPro-Regular"/>
            </a:endParaRPr>
          </a:p>
          <a:p>
            <a:pPr marL="457200" lvl="2" indent="-457200">
              <a:buFont typeface="+mj-lt"/>
              <a:buAutoNum type="arabicPeriod" startAt="5"/>
            </a:pPr>
            <a:r>
              <a:rPr lang="en-US" sz="2200" b="1" dirty="0">
                <a:solidFill>
                  <a:srgbClr val="FFFF00"/>
                </a:solidFill>
                <a:latin typeface="MinionPro-Regular"/>
              </a:rPr>
              <a:t>Concatenation is the process of appending the second list to the end of the first list</a:t>
            </a:r>
            <a:br>
              <a:rPr lang="en-US" sz="2200" b="1" dirty="0">
                <a:solidFill>
                  <a:srgbClr val="FFFF00"/>
                </a:solidFill>
                <a:latin typeface="MinionPro-Regular"/>
              </a:rPr>
            </a:br>
            <a:r>
              <a:rPr lang="en-US" sz="2200" b="1" dirty="0">
                <a:latin typeface="MinionPro-Regular"/>
              </a:rPr>
              <a:t>Consider a list A having n nodes and B with m nodes. </a:t>
            </a:r>
            <a:br>
              <a:rPr lang="en-US" sz="2200" b="1" dirty="0">
                <a:latin typeface="MinionPro-Regular"/>
              </a:rPr>
            </a:br>
            <a:r>
              <a:rPr lang="en-US" sz="2200" b="1" dirty="0">
                <a:latin typeface="MinionPro-Regular"/>
              </a:rPr>
              <a:t>Then the operation concatenation will place the 1 </a:t>
            </a:r>
            <a:r>
              <a:rPr lang="en-US" sz="2200" b="1" dirty="0" err="1">
                <a:latin typeface="MinionPro-Regular"/>
              </a:rPr>
              <a:t>st</a:t>
            </a:r>
            <a:r>
              <a:rPr lang="en-US" sz="2200" b="1" dirty="0">
                <a:latin typeface="MinionPro-Regular"/>
              </a:rPr>
              <a:t> node of B in the (n+1) </a:t>
            </a:r>
            <a:r>
              <a:rPr lang="en-US" sz="2200" b="1" dirty="0" err="1">
                <a:latin typeface="MinionPro-Regular"/>
              </a:rPr>
              <a:t>th</a:t>
            </a:r>
            <a:r>
              <a:rPr lang="en-US" sz="2200" b="1" dirty="0">
                <a:latin typeface="MinionPro-Regular"/>
              </a:rPr>
              <a:t> node in A.</a:t>
            </a:r>
            <a:br>
              <a:rPr lang="en-US" sz="2200" b="1" dirty="0">
                <a:latin typeface="MinionPro-Regular"/>
              </a:rPr>
            </a:br>
            <a:r>
              <a:rPr lang="en-US" sz="2200" b="1" dirty="0">
                <a:latin typeface="MinionPro-Regular"/>
              </a:rPr>
              <a:t>After concatenation A will contain ( </a:t>
            </a:r>
            <a:r>
              <a:rPr lang="en-US" sz="2200" b="1" dirty="0" err="1">
                <a:latin typeface="MinionPro-Regular"/>
              </a:rPr>
              <a:t>n+m</a:t>
            </a:r>
            <a:r>
              <a:rPr lang="en-US" sz="2200" b="1" dirty="0">
                <a:latin typeface="MinionPro-Regular"/>
              </a:rPr>
              <a:t> ) nodes</a:t>
            </a:r>
          </a:p>
        </p:txBody>
      </p:sp>
    </p:spTree>
    <p:extLst>
      <p:ext uri="{BB962C8B-B14F-4D97-AF65-F5344CB8AC3E}">
        <p14:creationId xmlns:p14="http://schemas.microsoft.com/office/powerpoint/2010/main" val="136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2FE42-6F57-2F6D-03F2-2AF69A486E46}"/>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1DD779B-BB96-CBCB-D01A-F7A0AC3C4FC8}"/>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Types of Linked Lists</a:t>
            </a:r>
          </a:p>
        </p:txBody>
      </p:sp>
      <p:sp>
        <p:nvSpPr>
          <p:cNvPr id="3" name="TextBox 2">
            <a:extLst>
              <a:ext uri="{FF2B5EF4-FFF2-40B4-BE49-F238E27FC236}">
                <a16:creationId xmlns:a16="http://schemas.microsoft.com/office/drawing/2014/main" id="{6BEED786-0DC7-5AA9-679D-EE249A6C63F3}"/>
              </a:ext>
            </a:extLst>
          </p:cNvPr>
          <p:cNvSpPr txBox="1"/>
          <p:nvPr/>
        </p:nvSpPr>
        <p:spPr>
          <a:xfrm>
            <a:off x="776748" y="1686898"/>
            <a:ext cx="11729883" cy="3539430"/>
          </a:xfrm>
          <a:prstGeom prst="rect">
            <a:avLst/>
          </a:prstGeom>
          <a:noFill/>
        </p:spPr>
        <p:txBody>
          <a:bodyPr wrap="square">
            <a:spAutoFit/>
          </a:bodyPr>
          <a:lstStyle/>
          <a:p>
            <a:r>
              <a:rPr lang="en-US" sz="2800" b="1" dirty="0">
                <a:latin typeface="MinionPro-Regular"/>
              </a:rPr>
              <a:t>The link list are of three types such as</a:t>
            </a:r>
          </a:p>
          <a:p>
            <a:pPr marL="1371600" lvl="2" indent="-457200">
              <a:buFont typeface="+mj-lt"/>
              <a:buAutoNum type="arabicPeriod"/>
            </a:pPr>
            <a:r>
              <a:rPr lang="en-US" sz="2800" b="1" dirty="0">
                <a:latin typeface="MinionPro-Regular"/>
              </a:rPr>
              <a:t>Singly Link List</a:t>
            </a:r>
          </a:p>
          <a:p>
            <a:pPr marL="1371600" lvl="2" indent="-457200">
              <a:buFont typeface="+mj-lt"/>
              <a:buAutoNum type="arabicPeriod"/>
            </a:pPr>
            <a:r>
              <a:rPr lang="en-US" sz="2800" b="1" dirty="0">
                <a:latin typeface="MinionPro-Regular"/>
              </a:rPr>
              <a:t>Doubly Link List</a:t>
            </a:r>
          </a:p>
          <a:p>
            <a:pPr marL="1371600" lvl="2" indent="-457200">
              <a:buFont typeface="+mj-lt"/>
              <a:buAutoNum type="arabicPeriod"/>
            </a:pPr>
            <a:r>
              <a:rPr lang="en-US" sz="2800" b="1" dirty="0">
                <a:latin typeface="MinionPro-Regular"/>
              </a:rPr>
              <a:t>Circular Link List</a:t>
            </a:r>
            <a:br>
              <a:rPr lang="en-US" sz="2800" b="1" dirty="0">
                <a:latin typeface="MinionPro-Regular"/>
              </a:rPr>
            </a:br>
            <a:br>
              <a:rPr lang="en-US" sz="2800" b="1" dirty="0">
                <a:latin typeface="MinionPro-Regular"/>
              </a:rPr>
            </a:br>
            <a:br>
              <a:rPr lang="en-US" sz="2800" b="1" dirty="0">
                <a:latin typeface="MinionPro-Regular"/>
              </a:rPr>
            </a:br>
            <a:br>
              <a:rPr lang="en-US" sz="2800" b="1" dirty="0">
                <a:latin typeface="MinionPro-Regular"/>
              </a:rPr>
            </a:br>
            <a:endParaRPr lang="en-US" sz="2800" b="1" dirty="0">
              <a:latin typeface="MinionPro-Regular"/>
            </a:endParaRPr>
          </a:p>
        </p:txBody>
      </p:sp>
    </p:spTree>
    <p:extLst>
      <p:ext uri="{BB962C8B-B14F-4D97-AF65-F5344CB8AC3E}">
        <p14:creationId xmlns:p14="http://schemas.microsoft.com/office/powerpoint/2010/main" val="402801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9C0EA-BAEA-84C6-0BF2-AFE100D7543F}"/>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E076A91-F5A2-EFC4-4B97-11E9D79BDCD0}"/>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A3066561-0FEE-6BEA-ECD2-0A23A013601E}"/>
              </a:ext>
            </a:extLst>
          </p:cNvPr>
          <p:cNvSpPr txBox="1"/>
          <p:nvPr/>
        </p:nvSpPr>
        <p:spPr>
          <a:xfrm>
            <a:off x="462117" y="1198881"/>
            <a:ext cx="11729883" cy="3477875"/>
          </a:xfrm>
          <a:prstGeom prst="rect">
            <a:avLst/>
          </a:prstGeom>
          <a:noFill/>
        </p:spPr>
        <p:txBody>
          <a:bodyPr wrap="square">
            <a:spAutoFit/>
          </a:bodyPr>
          <a:lstStyle/>
          <a:p>
            <a:pPr marL="342900" indent="-342900">
              <a:buFont typeface="Arial" panose="020B0604020202020204" pitchFamily="34" charset="0"/>
              <a:buChar char="•"/>
            </a:pPr>
            <a:r>
              <a:rPr lang="en-US" sz="2200" b="1" dirty="0">
                <a:latin typeface="MinionPro-Regular"/>
              </a:rPr>
              <a:t>Generally, “linked list” means a singly linked list. This list consists of a number of nodes in which each node has a next pointer to the following element. The link of the last node in the list is NULL, which indicates the end of the list.</a:t>
            </a:r>
          </a:p>
          <a:p>
            <a:pPr marL="342900" indent="-342900">
              <a:buFont typeface="Arial" panose="020B0604020202020204" pitchFamily="34" charset="0"/>
              <a:buChar char="•"/>
            </a:pPr>
            <a:endParaRPr lang="en-US" sz="2200" b="1" dirty="0">
              <a:latin typeface="MinionPro-Regular"/>
            </a:endParaRPr>
          </a:p>
          <a:p>
            <a:pPr marL="342900" indent="-342900">
              <a:buFont typeface="Arial" panose="020B0604020202020204" pitchFamily="34" charset="0"/>
              <a:buChar char="•"/>
            </a:pPr>
            <a:endParaRPr lang="en-US" sz="2200" b="1" dirty="0">
              <a:latin typeface="MinionPro-Regular"/>
            </a:endParaRPr>
          </a:p>
          <a:p>
            <a:pPr marL="342900" indent="-342900">
              <a:buFont typeface="Arial" panose="020B0604020202020204" pitchFamily="34" charset="0"/>
              <a:buChar char="•"/>
            </a:pPr>
            <a:endParaRPr lang="en-US" sz="2200" b="1" dirty="0">
              <a:latin typeface="MinionPro-Regular"/>
            </a:endParaRPr>
          </a:p>
          <a:p>
            <a:pPr marL="342900" indent="-342900">
              <a:buFont typeface="Arial" panose="020B0604020202020204" pitchFamily="34" charset="0"/>
              <a:buChar char="•"/>
            </a:pPr>
            <a:endParaRPr lang="en-US" sz="2200" b="1" dirty="0">
              <a:latin typeface="MinionPro-Regular"/>
            </a:endParaRPr>
          </a:p>
          <a:p>
            <a:pPr marL="342900" indent="-342900">
              <a:buFont typeface="Arial" panose="020B0604020202020204" pitchFamily="34" charset="0"/>
              <a:buChar char="•"/>
            </a:pPr>
            <a:endParaRPr lang="en-US" sz="2200" b="1" dirty="0">
              <a:latin typeface="MinionPro-Regular"/>
            </a:endParaRPr>
          </a:p>
          <a:p>
            <a:pPr marL="342900" indent="-342900">
              <a:buFont typeface="Arial" panose="020B0604020202020204" pitchFamily="34" charset="0"/>
              <a:buChar char="•"/>
            </a:pPr>
            <a:endParaRPr lang="en-US" sz="2200" b="1" dirty="0">
              <a:latin typeface="MinionPro-Regular"/>
            </a:endParaRPr>
          </a:p>
          <a:p>
            <a:pPr marL="342900" indent="-342900">
              <a:buFont typeface="Arial" panose="020B0604020202020204" pitchFamily="34" charset="0"/>
              <a:buChar char="•"/>
            </a:pPr>
            <a:r>
              <a:rPr lang="en-US" sz="2200" b="1" dirty="0">
                <a:latin typeface="MinionPro-Regular"/>
              </a:rPr>
              <a:t>Following is a type declaration for a linked list of integers:</a:t>
            </a:r>
          </a:p>
        </p:txBody>
      </p:sp>
      <p:pic>
        <p:nvPicPr>
          <p:cNvPr id="4" name="Picture 3">
            <a:extLst>
              <a:ext uri="{FF2B5EF4-FFF2-40B4-BE49-F238E27FC236}">
                <a16:creationId xmlns:a16="http://schemas.microsoft.com/office/drawing/2014/main" id="{8E53FE2F-E8AC-979E-DCA0-9BE5DD93BECC}"/>
              </a:ext>
            </a:extLst>
          </p:cNvPr>
          <p:cNvPicPr>
            <a:picLocks noChangeAspect="1"/>
          </p:cNvPicPr>
          <p:nvPr/>
        </p:nvPicPr>
        <p:blipFill>
          <a:blip r:embed="rId2"/>
          <a:stretch>
            <a:fillRect/>
          </a:stretch>
        </p:blipFill>
        <p:spPr>
          <a:xfrm>
            <a:off x="1916201" y="2464746"/>
            <a:ext cx="8123624" cy="1477989"/>
          </a:xfrm>
          <a:prstGeom prst="rect">
            <a:avLst/>
          </a:prstGeom>
        </p:spPr>
      </p:pic>
      <p:pic>
        <p:nvPicPr>
          <p:cNvPr id="7" name="Picture 6">
            <a:extLst>
              <a:ext uri="{FF2B5EF4-FFF2-40B4-BE49-F238E27FC236}">
                <a16:creationId xmlns:a16="http://schemas.microsoft.com/office/drawing/2014/main" id="{8CD53530-E034-64F0-2B89-313CC61C0486}"/>
              </a:ext>
            </a:extLst>
          </p:cNvPr>
          <p:cNvPicPr>
            <a:picLocks noChangeAspect="1"/>
          </p:cNvPicPr>
          <p:nvPr/>
        </p:nvPicPr>
        <p:blipFill>
          <a:blip r:embed="rId3"/>
          <a:stretch>
            <a:fillRect/>
          </a:stretch>
        </p:blipFill>
        <p:spPr>
          <a:xfrm>
            <a:off x="3047999" y="4921910"/>
            <a:ext cx="5333958" cy="1705090"/>
          </a:xfrm>
          <a:prstGeom prst="rect">
            <a:avLst/>
          </a:prstGeom>
        </p:spPr>
      </p:pic>
    </p:spTree>
    <p:extLst>
      <p:ext uri="{BB962C8B-B14F-4D97-AF65-F5344CB8AC3E}">
        <p14:creationId xmlns:p14="http://schemas.microsoft.com/office/powerpoint/2010/main" val="3643396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54E63-BD2F-562F-E1D2-4FB0C8FC57A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B07F8BF-C0B5-A0AA-D6F3-D94C27AFAA73}"/>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C0C5FD94-95C2-CD96-1D5F-3459B0AADB80}"/>
              </a:ext>
            </a:extLst>
          </p:cNvPr>
          <p:cNvSpPr txBox="1"/>
          <p:nvPr/>
        </p:nvSpPr>
        <p:spPr>
          <a:xfrm>
            <a:off x="462117" y="1198881"/>
            <a:ext cx="11729883" cy="5509200"/>
          </a:xfrm>
          <a:prstGeom prst="rect">
            <a:avLst/>
          </a:prstGeom>
          <a:noFill/>
        </p:spPr>
        <p:txBody>
          <a:bodyPr wrap="square">
            <a:spAutoFit/>
          </a:bodyPr>
          <a:lstStyle/>
          <a:p>
            <a:pPr algn="just"/>
            <a:r>
              <a:rPr lang="en-US" sz="2200" b="1" dirty="0">
                <a:solidFill>
                  <a:srgbClr val="FFC000"/>
                </a:solidFill>
                <a:latin typeface="MinionPro-Regular"/>
              </a:rPr>
              <a:t>Basic Operations on a List</a:t>
            </a:r>
          </a:p>
          <a:p>
            <a:pPr marL="1371600" lvl="2" indent="-457200" algn="just">
              <a:buFont typeface="+mj-lt"/>
              <a:buAutoNum type="arabicPeriod"/>
            </a:pPr>
            <a:r>
              <a:rPr lang="en-US" sz="2200" b="1" dirty="0">
                <a:latin typeface="MinionPro-Regular"/>
              </a:rPr>
              <a:t>Traversing the list</a:t>
            </a:r>
          </a:p>
          <a:p>
            <a:pPr marL="1371600" lvl="2" indent="-457200" algn="just">
              <a:buFont typeface="+mj-lt"/>
              <a:buAutoNum type="arabicPeriod"/>
            </a:pPr>
            <a:r>
              <a:rPr lang="en-US" sz="2200" b="1" dirty="0">
                <a:latin typeface="MinionPro-Regular"/>
              </a:rPr>
              <a:t>Inserting an item in the list</a:t>
            </a:r>
          </a:p>
          <a:p>
            <a:pPr marL="1371600" lvl="2" indent="-457200" algn="just">
              <a:buFont typeface="+mj-lt"/>
              <a:buAutoNum type="arabicPeriod"/>
            </a:pPr>
            <a:r>
              <a:rPr lang="en-US" sz="2200" b="1" dirty="0">
                <a:latin typeface="MinionPro-Regular"/>
              </a:rPr>
              <a:t>Deleting an item from the list</a:t>
            </a:r>
          </a:p>
          <a:p>
            <a:pPr lvl="2" algn="just"/>
            <a:endParaRPr lang="en-US" sz="2200" b="1" dirty="0">
              <a:latin typeface="MinionPro-Regular"/>
            </a:endParaRPr>
          </a:p>
          <a:p>
            <a:pPr marL="457200" lvl="2" indent="-457200" algn="just">
              <a:buFont typeface="+mj-lt"/>
              <a:buAutoNum type="arabicPeriod"/>
            </a:pPr>
            <a:r>
              <a:rPr lang="en-US" sz="2200" b="1" dirty="0">
                <a:solidFill>
                  <a:srgbClr val="FFC000"/>
                </a:solidFill>
                <a:latin typeface="MinionPro-Regular"/>
              </a:rPr>
              <a:t>Traversing the Linked List</a:t>
            </a:r>
          </a:p>
          <a:p>
            <a:pPr marL="0" lvl="2" algn="just"/>
            <a:r>
              <a:rPr lang="en-US" sz="2200" b="1" dirty="0">
                <a:latin typeface="MinionPro-Regular"/>
              </a:rPr>
              <a:t>Let us assume that the head points to the first node of the list. To traverse the list, we do the Following </a:t>
            </a:r>
          </a:p>
          <a:p>
            <a:pPr marL="914400" lvl="3" indent="-457200" algn="just">
              <a:buFont typeface="Wingdings" panose="05000000000000000000" pitchFamily="2" charset="2"/>
              <a:buChar char="ü"/>
            </a:pPr>
            <a:r>
              <a:rPr lang="en-US" sz="2200" b="1" dirty="0">
                <a:latin typeface="MinionPro-Regular"/>
              </a:rPr>
              <a:t>Follow the pointers.</a:t>
            </a:r>
          </a:p>
          <a:p>
            <a:pPr marL="914400" lvl="3" indent="-457200" algn="just">
              <a:buFont typeface="Wingdings" panose="05000000000000000000" pitchFamily="2" charset="2"/>
              <a:buChar char="ü"/>
            </a:pPr>
            <a:r>
              <a:rPr lang="en-US" sz="2200" b="1" dirty="0">
                <a:latin typeface="MinionPro-Regular"/>
              </a:rPr>
              <a:t>Display the contents of the nodes (or count) as they are traversed.</a:t>
            </a:r>
          </a:p>
          <a:p>
            <a:pPr marL="914400" lvl="3" indent="-457200" algn="just">
              <a:buFont typeface="Wingdings" panose="05000000000000000000" pitchFamily="2" charset="2"/>
              <a:buChar char="ü"/>
            </a:pPr>
            <a:r>
              <a:rPr lang="en-US" sz="2200" b="1" dirty="0">
                <a:latin typeface="MinionPro-Regular"/>
              </a:rPr>
              <a:t>Stop when the next pointer points to NULL.</a:t>
            </a:r>
            <a:endParaRPr lang="ar-EG" sz="2200" b="1" dirty="0">
              <a:latin typeface="MinionPro-Regular"/>
            </a:endParaRPr>
          </a:p>
          <a:p>
            <a:pPr marL="914400" lvl="3" indent="-457200" algn="just">
              <a:buFont typeface="Wingdings" panose="05000000000000000000" pitchFamily="2" charset="2"/>
              <a:buChar char="ü"/>
            </a:pPr>
            <a:endParaRPr lang="ar-EG" sz="2200" b="1" dirty="0">
              <a:latin typeface="MinionPro-Regular"/>
            </a:endParaRPr>
          </a:p>
          <a:p>
            <a:pPr marL="914400" lvl="3" indent="-457200" algn="just">
              <a:buFont typeface="Wingdings" panose="05000000000000000000" pitchFamily="2" charset="2"/>
              <a:buChar char="ü"/>
            </a:pPr>
            <a:endParaRPr lang="ar-EG" sz="2200" b="1" dirty="0">
              <a:latin typeface="MinionPro-Regular"/>
            </a:endParaRPr>
          </a:p>
          <a:p>
            <a:pPr marL="914400" lvl="3" indent="-457200" algn="just">
              <a:buFont typeface="Wingdings" panose="05000000000000000000" pitchFamily="2" charset="2"/>
              <a:buChar char="ü"/>
            </a:pPr>
            <a:endParaRPr lang="ar-EG" sz="2200" b="1" dirty="0">
              <a:latin typeface="MinionPro-Regular"/>
            </a:endParaRPr>
          </a:p>
          <a:p>
            <a:pPr marL="457200" lvl="3" algn="just"/>
            <a:endParaRPr lang="ar-EG" sz="2200" b="1" dirty="0">
              <a:latin typeface="MinionPro-Regular"/>
            </a:endParaRPr>
          </a:p>
          <a:p>
            <a:pPr marL="457200" lvl="3" algn="just"/>
            <a:r>
              <a:rPr lang="en-US" sz="2200" b="1" dirty="0">
                <a:solidFill>
                  <a:srgbClr val="FFFF00"/>
                </a:solidFill>
                <a:latin typeface="MinionPro-Regular"/>
              </a:rPr>
              <a:t>Time Complexity: O(n), for scanning the list of size n.</a:t>
            </a:r>
          </a:p>
        </p:txBody>
      </p:sp>
      <p:pic>
        <p:nvPicPr>
          <p:cNvPr id="4" name="Picture 3">
            <a:extLst>
              <a:ext uri="{FF2B5EF4-FFF2-40B4-BE49-F238E27FC236}">
                <a16:creationId xmlns:a16="http://schemas.microsoft.com/office/drawing/2014/main" id="{225D98B1-D4B2-7F8B-A14E-54C123CDD245}"/>
              </a:ext>
            </a:extLst>
          </p:cNvPr>
          <p:cNvPicPr>
            <a:picLocks noChangeAspect="1"/>
          </p:cNvPicPr>
          <p:nvPr/>
        </p:nvPicPr>
        <p:blipFill>
          <a:blip r:embed="rId2"/>
          <a:stretch>
            <a:fillRect/>
          </a:stretch>
        </p:blipFill>
        <p:spPr>
          <a:xfrm>
            <a:off x="1914709" y="5054639"/>
            <a:ext cx="8519898" cy="1051193"/>
          </a:xfrm>
          <a:prstGeom prst="rect">
            <a:avLst/>
          </a:prstGeom>
        </p:spPr>
      </p:pic>
    </p:spTree>
    <p:extLst>
      <p:ext uri="{BB962C8B-B14F-4D97-AF65-F5344CB8AC3E}">
        <p14:creationId xmlns:p14="http://schemas.microsoft.com/office/powerpoint/2010/main" val="16087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6B5F8-5F07-E0B7-116F-E9305D5B5D2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F1347BA-93AB-ED4F-EEC7-1F389922A93F}"/>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0BCC9A74-5B76-4780-8AFE-901B581B249B}"/>
              </a:ext>
            </a:extLst>
          </p:cNvPr>
          <p:cNvSpPr txBox="1"/>
          <p:nvPr/>
        </p:nvSpPr>
        <p:spPr>
          <a:xfrm>
            <a:off x="462118" y="1198881"/>
            <a:ext cx="11513572" cy="4154984"/>
          </a:xfrm>
          <a:prstGeom prst="rect">
            <a:avLst/>
          </a:prstGeom>
          <a:noFill/>
        </p:spPr>
        <p:txBody>
          <a:bodyPr wrap="square">
            <a:spAutoFit/>
          </a:bodyPr>
          <a:lstStyle/>
          <a:p>
            <a:pPr marL="457200" lvl="2" indent="-457200" algn="just">
              <a:buFont typeface="+mj-lt"/>
              <a:buAutoNum type="arabicPeriod" startAt="2"/>
            </a:pPr>
            <a:r>
              <a:rPr lang="en-US" sz="2200" b="1" dirty="0">
                <a:solidFill>
                  <a:srgbClr val="FFC000"/>
                </a:solidFill>
                <a:latin typeface="MinionPro-Regular"/>
              </a:rPr>
              <a:t>Singly Linked List Insertion</a:t>
            </a:r>
          </a:p>
          <a:p>
            <a:pPr marL="0" lvl="2" algn="just"/>
            <a:r>
              <a:rPr lang="en-US" sz="2200" b="1" dirty="0">
                <a:latin typeface="MinionPro-Regular"/>
              </a:rPr>
              <a:t>Insertion into a singly-linked list has three cases:</a:t>
            </a:r>
          </a:p>
          <a:p>
            <a:pPr marL="914400" lvl="3" indent="-457200" algn="just">
              <a:buFont typeface="+mj-lt"/>
              <a:buAutoNum type="alphaLcPeriod"/>
            </a:pPr>
            <a:r>
              <a:rPr lang="en-US" sz="2200" b="1" dirty="0">
                <a:latin typeface="MinionPro-Regular"/>
              </a:rPr>
              <a:t>Inserting a new node </a:t>
            </a:r>
            <a:r>
              <a:rPr lang="en-US" sz="2200" b="1" dirty="0">
                <a:solidFill>
                  <a:srgbClr val="FFFF00"/>
                </a:solidFill>
                <a:latin typeface="MinionPro-Regular"/>
              </a:rPr>
              <a:t>before the head </a:t>
            </a:r>
            <a:r>
              <a:rPr lang="en-US" sz="2200" b="1" dirty="0">
                <a:latin typeface="MinionPro-Regular"/>
              </a:rPr>
              <a:t>(at the </a:t>
            </a:r>
            <a:r>
              <a:rPr lang="en-US" sz="2200" b="1" dirty="0">
                <a:solidFill>
                  <a:srgbClr val="FFFF00"/>
                </a:solidFill>
                <a:latin typeface="MinionPro-Regular"/>
              </a:rPr>
              <a:t>beginning</a:t>
            </a:r>
            <a:r>
              <a:rPr lang="en-US" sz="2200" b="1" dirty="0">
                <a:latin typeface="MinionPro-Regular"/>
              </a:rPr>
              <a:t>)</a:t>
            </a:r>
          </a:p>
          <a:p>
            <a:pPr marL="914400" lvl="3" indent="-457200" algn="just">
              <a:buFont typeface="+mj-lt"/>
              <a:buAutoNum type="alphaLcPeriod"/>
            </a:pPr>
            <a:r>
              <a:rPr lang="en-US" sz="2200" b="1" dirty="0">
                <a:latin typeface="MinionPro-Regular"/>
              </a:rPr>
              <a:t>Inserting a new node </a:t>
            </a:r>
            <a:r>
              <a:rPr lang="en-US" sz="2200" b="1" dirty="0">
                <a:solidFill>
                  <a:srgbClr val="FFFF00"/>
                </a:solidFill>
                <a:latin typeface="MinionPro-Regular"/>
              </a:rPr>
              <a:t>after the tail </a:t>
            </a:r>
            <a:r>
              <a:rPr lang="en-US" sz="2200" b="1" dirty="0">
                <a:latin typeface="MinionPro-Regular"/>
              </a:rPr>
              <a:t>(at the </a:t>
            </a:r>
            <a:r>
              <a:rPr lang="en-US" sz="2200" b="1" dirty="0">
                <a:solidFill>
                  <a:srgbClr val="FFFF00"/>
                </a:solidFill>
                <a:latin typeface="MinionPro-Regular"/>
              </a:rPr>
              <a:t>end</a:t>
            </a:r>
            <a:r>
              <a:rPr lang="en-US" sz="2200" b="1" dirty="0">
                <a:latin typeface="MinionPro-Regular"/>
              </a:rPr>
              <a:t> of the list)</a:t>
            </a:r>
          </a:p>
          <a:p>
            <a:pPr marL="914400" lvl="3" indent="-457200" algn="just">
              <a:buFont typeface="+mj-lt"/>
              <a:buAutoNum type="alphaLcPeriod"/>
            </a:pPr>
            <a:r>
              <a:rPr lang="en-US" sz="2200" b="1" dirty="0">
                <a:latin typeface="MinionPro-Regular"/>
              </a:rPr>
              <a:t>Inserting a new node at the </a:t>
            </a:r>
            <a:r>
              <a:rPr lang="en-US" sz="2200" b="1" dirty="0">
                <a:solidFill>
                  <a:srgbClr val="FFFF00"/>
                </a:solidFill>
                <a:latin typeface="MinionPro-Regular"/>
              </a:rPr>
              <a:t>middle of the list </a:t>
            </a:r>
            <a:r>
              <a:rPr lang="en-US" sz="2200" b="1" dirty="0">
                <a:latin typeface="MinionPro-Regular"/>
              </a:rPr>
              <a:t>(random location)</a:t>
            </a:r>
          </a:p>
          <a:p>
            <a:pPr marL="457200" lvl="3" algn="just"/>
            <a:endParaRPr lang="en-US" sz="2200" b="1" dirty="0">
              <a:latin typeface="MinionPro-Regular"/>
            </a:endParaRPr>
          </a:p>
          <a:p>
            <a:pPr marL="0" lvl="2" algn="just"/>
            <a:endParaRPr lang="en-US" sz="2200" b="1" dirty="0">
              <a:latin typeface="MinionPro-Regular"/>
            </a:endParaRPr>
          </a:p>
          <a:p>
            <a:pPr marL="457200" lvl="2" indent="-457200" algn="just">
              <a:buFont typeface="+mj-lt"/>
              <a:buAutoNum type="alphaLcPeriod"/>
            </a:pPr>
            <a:r>
              <a:rPr lang="en-US" sz="2200" b="1" u="sng" dirty="0">
                <a:solidFill>
                  <a:srgbClr val="FFC000"/>
                </a:solidFill>
                <a:latin typeface="MinionPro-Regular"/>
              </a:rPr>
              <a:t>Inserting a Node in Singly Linked List at the Beginning</a:t>
            </a:r>
          </a:p>
          <a:p>
            <a:pPr marL="0" lvl="2" algn="just"/>
            <a:r>
              <a:rPr lang="en-US" sz="2200" b="1" dirty="0">
                <a:latin typeface="MinionPro-Regular"/>
              </a:rPr>
              <a:t>In this case, a new node is inserted before the current head node. Only one next pointer needs to</a:t>
            </a:r>
          </a:p>
          <a:p>
            <a:pPr marL="0" lvl="2" algn="just"/>
            <a:r>
              <a:rPr lang="en-US" sz="2200" b="1" dirty="0">
                <a:latin typeface="MinionPro-Regular"/>
              </a:rPr>
              <a:t>be modified (new node’s next pointer) and it can be done in two steps:</a:t>
            </a:r>
          </a:p>
          <a:p>
            <a:pPr marL="800100" lvl="2" indent="-342900" algn="just">
              <a:buFont typeface="Wingdings" panose="05000000000000000000" pitchFamily="2" charset="2"/>
              <a:buChar char="ü"/>
            </a:pPr>
            <a:r>
              <a:rPr lang="en-US" sz="2200" b="1" dirty="0">
                <a:latin typeface="MinionPro-Regular"/>
              </a:rPr>
              <a:t>Update the next pointer of new node, to point to the current head.</a:t>
            </a:r>
            <a:endParaRPr lang="ar-EG" sz="2200" b="1" dirty="0">
              <a:latin typeface="MinionPro-Regular"/>
            </a:endParaRPr>
          </a:p>
          <a:p>
            <a:pPr marL="800100" lvl="2" indent="-342900" algn="just">
              <a:buFont typeface="Wingdings" panose="05000000000000000000" pitchFamily="2" charset="2"/>
              <a:buChar char="ü"/>
            </a:pPr>
            <a:r>
              <a:rPr lang="en-US" sz="2200" b="1" dirty="0">
                <a:latin typeface="MinionPro-Regular"/>
              </a:rPr>
              <a:t>Update head pointer to point to the new node.</a:t>
            </a:r>
          </a:p>
        </p:txBody>
      </p:sp>
      <p:pic>
        <p:nvPicPr>
          <p:cNvPr id="4" name="Picture 3">
            <a:extLst>
              <a:ext uri="{FF2B5EF4-FFF2-40B4-BE49-F238E27FC236}">
                <a16:creationId xmlns:a16="http://schemas.microsoft.com/office/drawing/2014/main" id="{EB1D7D9A-B01D-D5BB-D953-1B3FCBB44964}"/>
              </a:ext>
            </a:extLst>
          </p:cNvPr>
          <p:cNvPicPr>
            <a:picLocks noChangeAspect="1"/>
          </p:cNvPicPr>
          <p:nvPr/>
        </p:nvPicPr>
        <p:blipFill>
          <a:blip r:embed="rId2"/>
          <a:stretch>
            <a:fillRect/>
          </a:stretch>
        </p:blipFill>
        <p:spPr>
          <a:xfrm>
            <a:off x="1586378" y="5659119"/>
            <a:ext cx="3316532" cy="850672"/>
          </a:xfrm>
          <a:prstGeom prst="rect">
            <a:avLst/>
          </a:prstGeom>
        </p:spPr>
      </p:pic>
      <p:sp>
        <p:nvSpPr>
          <p:cNvPr id="5" name="Arrow: Right 4">
            <a:extLst>
              <a:ext uri="{FF2B5EF4-FFF2-40B4-BE49-F238E27FC236}">
                <a16:creationId xmlns:a16="http://schemas.microsoft.com/office/drawing/2014/main" id="{BBAFCAB0-BA23-97A3-E6FF-01950390694C}"/>
              </a:ext>
            </a:extLst>
          </p:cNvPr>
          <p:cNvSpPr/>
          <p:nvPr/>
        </p:nvSpPr>
        <p:spPr>
          <a:xfrm>
            <a:off x="5104399" y="5991048"/>
            <a:ext cx="1779638" cy="186813"/>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0E5CFCF-036D-C682-56FB-71210633D574}"/>
              </a:ext>
            </a:extLst>
          </p:cNvPr>
          <p:cNvPicPr>
            <a:picLocks noChangeAspect="1"/>
          </p:cNvPicPr>
          <p:nvPr/>
        </p:nvPicPr>
        <p:blipFill>
          <a:blip r:embed="rId3"/>
          <a:stretch>
            <a:fillRect/>
          </a:stretch>
        </p:blipFill>
        <p:spPr>
          <a:xfrm>
            <a:off x="7085526" y="5640534"/>
            <a:ext cx="4103727" cy="850672"/>
          </a:xfrm>
          <a:prstGeom prst="rect">
            <a:avLst/>
          </a:prstGeom>
        </p:spPr>
      </p:pic>
    </p:spTree>
    <p:extLst>
      <p:ext uri="{BB962C8B-B14F-4D97-AF65-F5344CB8AC3E}">
        <p14:creationId xmlns:p14="http://schemas.microsoft.com/office/powerpoint/2010/main" val="10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9B1E-B7EE-1DA2-13C4-17CB95285DF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52D723-6D55-1B23-7081-1433292B4533}"/>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C101CC10-1B75-E54C-4A9E-212CDC46E309}"/>
              </a:ext>
            </a:extLst>
          </p:cNvPr>
          <p:cNvSpPr txBox="1"/>
          <p:nvPr/>
        </p:nvSpPr>
        <p:spPr>
          <a:xfrm>
            <a:off x="462118" y="1198881"/>
            <a:ext cx="11513572" cy="5509200"/>
          </a:xfrm>
          <a:prstGeom prst="rect">
            <a:avLst/>
          </a:prstGeom>
          <a:noFill/>
        </p:spPr>
        <p:txBody>
          <a:bodyPr wrap="square">
            <a:spAutoFit/>
          </a:bodyPr>
          <a:lstStyle/>
          <a:p>
            <a:pPr marL="457200" lvl="2" indent="-457200">
              <a:buFont typeface="+mj-lt"/>
              <a:buAutoNum type="alphaLcPeriod" startAt="2"/>
            </a:pPr>
            <a:r>
              <a:rPr lang="en-US" sz="2200" b="1" u="sng" dirty="0">
                <a:solidFill>
                  <a:srgbClr val="FFC000"/>
                </a:solidFill>
                <a:latin typeface="MinionPro-Regular"/>
              </a:rPr>
              <a:t>Inserting a Node in Singly Linked List at the Ending</a:t>
            </a:r>
            <a:endParaRPr lang="ar-EG" sz="2200" b="1" u="sng" dirty="0">
              <a:solidFill>
                <a:srgbClr val="FFC000"/>
              </a:solidFill>
              <a:latin typeface="MinionPro-Regular"/>
            </a:endParaRPr>
          </a:p>
          <a:p>
            <a:pPr marL="0" lvl="2"/>
            <a:r>
              <a:rPr lang="en-US" sz="2200" b="1" dirty="0">
                <a:latin typeface="MinionPro-Regular"/>
              </a:rPr>
              <a:t>In this case, we need to modify two next pointers (last nodes next pointer and new nodes next</a:t>
            </a:r>
          </a:p>
          <a:p>
            <a:pPr marL="0" lvl="2"/>
            <a:r>
              <a:rPr lang="en-US" sz="2200" b="1" dirty="0">
                <a:latin typeface="MinionPro-Regular"/>
              </a:rPr>
              <a:t>pointer).</a:t>
            </a:r>
            <a:endParaRPr lang="ar-EG" sz="2200" b="1" dirty="0">
              <a:latin typeface="MinionPro-Regular"/>
            </a:endParaRPr>
          </a:p>
          <a:p>
            <a:pPr marL="800100" lvl="2" indent="-342900" algn="just">
              <a:buFont typeface="Wingdings" panose="05000000000000000000" pitchFamily="2" charset="2"/>
              <a:buChar char="ü"/>
            </a:pPr>
            <a:r>
              <a:rPr lang="en-US" sz="2200" b="1" dirty="0">
                <a:latin typeface="MinionPro-Regular"/>
              </a:rPr>
              <a:t>New nodes next pointer points to NULL.</a:t>
            </a:r>
            <a:endParaRPr lang="ar-EG" sz="2200" b="1" dirty="0">
              <a:latin typeface="MinionPro-Regular"/>
            </a:endParaRPr>
          </a:p>
          <a:p>
            <a:pPr marL="800100" lvl="2" indent="-342900" algn="just">
              <a:buFont typeface="Wingdings" panose="05000000000000000000" pitchFamily="2" charset="2"/>
              <a:buChar char="ü"/>
            </a:pPr>
            <a:r>
              <a:rPr lang="en-US" sz="2200" b="1" dirty="0">
                <a:latin typeface="MinionPro-Regular"/>
              </a:rPr>
              <a:t>Last nodes next pointer points to the new node.</a:t>
            </a:r>
            <a:endParaRPr lang="ar-EG" sz="2200" b="1" dirty="0">
              <a:latin typeface="MinionPro-Regular"/>
            </a:endParaRPr>
          </a:p>
          <a:p>
            <a:pPr marL="342900" lvl="2" indent="-342900">
              <a:buFont typeface="Wingdings" panose="05000000000000000000" pitchFamily="2" charset="2"/>
              <a:buChar char="ü"/>
            </a:pPr>
            <a:endParaRPr lang="ar-EG" sz="2200" b="1" dirty="0">
              <a:latin typeface="MinionPro-Regular"/>
            </a:endParaRPr>
          </a:p>
          <a:p>
            <a:pPr marL="342900" lvl="2" indent="-342900">
              <a:buFont typeface="Wingdings" panose="05000000000000000000" pitchFamily="2" charset="2"/>
              <a:buChar char="ü"/>
            </a:pPr>
            <a:endParaRPr lang="ar-EG" sz="2200" b="1" dirty="0">
              <a:latin typeface="MinionPro-Regular"/>
            </a:endParaRPr>
          </a:p>
          <a:p>
            <a:pPr marL="342900" lvl="2" indent="-342900">
              <a:buFont typeface="Wingdings" panose="05000000000000000000" pitchFamily="2" charset="2"/>
              <a:buChar char="ü"/>
            </a:pPr>
            <a:endParaRPr lang="ar-EG" sz="2200" b="1" dirty="0">
              <a:latin typeface="MinionPro-Regular"/>
            </a:endParaRPr>
          </a:p>
          <a:p>
            <a:pPr marL="342900" lvl="2" indent="-342900">
              <a:buFont typeface="Wingdings" panose="05000000000000000000" pitchFamily="2" charset="2"/>
              <a:buChar char="ü"/>
            </a:pPr>
            <a:endParaRPr lang="ar-EG" sz="2200" b="1" dirty="0">
              <a:latin typeface="MinionPro-Regular"/>
            </a:endParaRPr>
          </a:p>
          <a:p>
            <a:pPr marL="457200" lvl="2" indent="-457200">
              <a:buFont typeface="+mj-lt"/>
              <a:buAutoNum type="alphaLcPeriod" startAt="3"/>
            </a:pPr>
            <a:r>
              <a:rPr lang="en-US" sz="2200" b="1" u="sng" dirty="0">
                <a:solidFill>
                  <a:srgbClr val="FFC000"/>
                </a:solidFill>
                <a:latin typeface="MinionPro-Regular"/>
              </a:rPr>
              <a:t>Inserting a Node in Singly Linked List at the Middle</a:t>
            </a:r>
          </a:p>
          <a:p>
            <a:pPr marL="0" lvl="2"/>
            <a:r>
              <a:rPr lang="en-US" sz="2200" b="1" dirty="0">
                <a:latin typeface="MinionPro-Regular"/>
              </a:rPr>
              <a:t>Let us assume that we are given a position where we want to insert the new node. In this case</a:t>
            </a:r>
            <a:r>
              <a:rPr lang="ar-EG" sz="2200" b="1" dirty="0">
                <a:latin typeface="MinionPro-Regular"/>
              </a:rPr>
              <a:t> </a:t>
            </a:r>
            <a:r>
              <a:rPr lang="en-US" sz="2200" b="1" dirty="0">
                <a:latin typeface="MinionPro-Regular"/>
              </a:rPr>
              <a:t>also, we need to modify two next pointers.</a:t>
            </a:r>
          </a:p>
          <a:p>
            <a:pPr marL="800100" lvl="2" indent="-342900" algn="just">
              <a:buFont typeface="Wingdings" panose="05000000000000000000" pitchFamily="2" charset="2"/>
              <a:buChar char="ü"/>
            </a:pPr>
            <a:r>
              <a:rPr lang="en-US" sz="2200" b="1" dirty="0">
                <a:latin typeface="MinionPro-Regular"/>
              </a:rPr>
              <a:t>If we want to add an element at position 3 then we stop at position 2. That means we</a:t>
            </a:r>
            <a:r>
              <a:rPr lang="ar-EG" sz="2200" b="1" dirty="0">
                <a:latin typeface="MinionPro-Regular"/>
              </a:rPr>
              <a:t> </a:t>
            </a:r>
            <a:r>
              <a:rPr lang="en-US" sz="2200" b="1" dirty="0">
                <a:latin typeface="MinionPro-Regular"/>
              </a:rPr>
              <a:t>traverse 2 nodes and insert the new node. For simplicity let us assume that the</a:t>
            </a:r>
            <a:r>
              <a:rPr lang="ar-EG" sz="2200" b="1" dirty="0">
                <a:latin typeface="MinionPro-Regular"/>
              </a:rPr>
              <a:t> </a:t>
            </a:r>
            <a:r>
              <a:rPr lang="en-US" sz="2200" b="1" dirty="0">
                <a:latin typeface="MinionPro-Regular"/>
              </a:rPr>
              <a:t>second node is called position node. The new node points to the next node of the</a:t>
            </a:r>
            <a:r>
              <a:rPr lang="ar-EG" sz="2200" b="1" dirty="0">
                <a:latin typeface="MinionPro-Regular"/>
              </a:rPr>
              <a:t> </a:t>
            </a:r>
            <a:r>
              <a:rPr lang="en-US" sz="2200" b="1" dirty="0">
                <a:latin typeface="MinionPro-Regular"/>
              </a:rPr>
              <a:t>position where we want to add this node.</a:t>
            </a:r>
          </a:p>
        </p:txBody>
      </p:sp>
      <p:sp>
        <p:nvSpPr>
          <p:cNvPr id="5" name="Arrow: Right 4">
            <a:extLst>
              <a:ext uri="{FF2B5EF4-FFF2-40B4-BE49-F238E27FC236}">
                <a16:creationId xmlns:a16="http://schemas.microsoft.com/office/drawing/2014/main" id="{65939289-4F8F-050F-BB2C-12DB6E3DE942}"/>
              </a:ext>
            </a:extLst>
          </p:cNvPr>
          <p:cNvSpPr/>
          <p:nvPr/>
        </p:nvSpPr>
        <p:spPr>
          <a:xfrm>
            <a:off x="4967714" y="3335593"/>
            <a:ext cx="1779638" cy="186813"/>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A8EAD6-3632-D078-150C-FCC0559BBB14}"/>
              </a:ext>
            </a:extLst>
          </p:cNvPr>
          <p:cNvPicPr>
            <a:picLocks noChangeAspect="1"/>
          </p:cNvPicPr>
          <p:nvPr/>
        </p:nvPicPr>
        <p:blipFill>
          <a:blip r:embed="rId2"/>
          <a:stretch>
            <a:fillRect/>
          </a:stretch>
        </p:blipFill>
        <p:spPr>
          <a:xfrm>
            <a:off x="304800" y="3020130"/>
            <a:ext cx="4277032" cy="1004552"/>
          </a:xfrm>
          <a:prstGeom prst="rect">
            <a:avLst/>
          </a:prstGeom>
        </p:spPr>
      </p:pic>
      <p:pic>
        <p:nvPicPr>
          <p:cNvPr id="10" name="Picture 9">
            <a:extLst>
              <a:ext uri="{FF2B5EF4-FFF2-40B4-BE49-F238E27FC236}">
                <a16:creationId xmlns:a16="http://schemas.microsoft.com/office/drawing/2014/main" id="{8B7ED904-3D38-1869-DC2F-1C32B34E3EA2}"/>
              </a:ext>
            </a:extLst>
          </p:cNvPr>
          <p:cNvPicPr>
            <a:picLocks noChangeAspect="1"/>
          </p:cNvPicPr>
          <p:nvPr/>
        </p:nvPicPr>
        <p:blipFill>
          <a:blip r:embed="rId3"/>
          <a:stretch>
            <a:fillRect/>
          </a:stretch>
        </p:blipFill>
        <p:spPr>
          <a:xfrm>
            <a:off x="7266039" y="2983985"/>
            <a:ext cx="4621161" cy="1004552"/>
          </a:xfrm>
          <a:prstGeom prst="rect">
            <a:avLst/>
          </a:prstGeom>
        </p:spPr>
      </p:pic>
    </p:spTree>
    <p:extLst>
      <p:ext uri="{BB962C8B-B14F-4D97-AF65-F5344CB8AC3E}">
        <p14:creationId xmlns:p14="http://schemas.microsoft.com/office/powerpoint/2010/main" val="82145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EA90-C030-95C9-6436-860A010C2AD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6E0841A-6F43-5B6C-3DFB-27E6A6500FF6}"/>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A751AC99-62CE-324D-D5DA-1D6254A1AF7B}"/>
              </a:ext>
            </a:extLst>
          </p:cNvPr>
          <p:cNvSpPr txBox="1"/>
          <p:nvPr/>
        </p:nvSpPr>
        <p:spPr>
          <a:xfrm>
            <a:off x="462118" y="1198881"/>
            <a:ext cx="11513572" cy="5509200"/>
          </a:xfrm>
          <a:prstGeom prst="rect">
            <a:avLst/>
          </a:prstGeom>
          <a:noFill/>
        </p:spPr>
        <p:txBody>
          <a:bodyPr wrap="square">
            <a:spAutoFit/>
          </a:bodyPr>
          <a:lstStyle/>
          <a:p>
            <a:pPr marL="800100" lvl="2" indent="-342900" algn="just">
              <a:buFont typeface="Wingdings" panose="05000000000000000000" pitchFamily="2" charset="2"/>
              <a:buChar char="ü"/>
            </a:pPr>
            <a:r>
              <a:rPr lang="en-US" sz="2200" b="1" dirty="0">
                <a:latin typeface="MinionPro-Regular"/>
              </a:rPr>
              <a:t>Position node’s next pointer now points to the new node.</a:t>
            </a:r>
          </a:p>
          <a:p>
            <a:pPr marL="0" lvl="2"/>
            <a:endParaRPr lang="en-US" sz="2200" b="1" dirty="0">
              <a:solidFill>
                <a:srgbClr val="FFFF00"/>
              </a:solidFill>
              <a:latin typeface="MinionPro-Regular"/>
            </a:endParaRPr>
          </a:p>
          <a:p>
            <a:pPr marL="0" lvl="2"/>
            <a:endParaRPr lang="en-US" sz="2200" b="1" dirty="0">
              <a:solidFill>
                <a:srgbClr val="FFFF00"/>
              </a:solidFill>
              <a:latin typeface="MinionPro-Regular"/>
            </a:endParaRPr>
          </a:p>
          <a:p>
            <a:pPr marL="0" lvl="2"/>
            <a:endParaRPr lang="en-US" sz="2200" b="1" dirty="0">
              <a:solidFill>
                <a:srgbClr val="FFFF00"/>
              </a:solidFill>
              <a:latin typeface="MinionPro-Regular"/>
            </a:endParaRPr>
          </a:p>
          <a:p>
            <a:pPr marL="0" lvl="2"/>
            <a:endParaRPr lang="en-US" sz="2200" b="1" dirty="0">
              <a:solidFill>
                <a:srgbClr val="FFFF00"/>
              </a:solidFill>
              <a:latin typeface="MinionPro-Regular"/>
            </a:endParaRPr>
          </a:p>
          <a:p>
            <a:pPr marL="0" lvl="2"/>
            <a:endParaRPr lang="en-US" sz="2200" b="1" dirty="0">
              <a:solidFill>
                <a:srgbClr val="FFFF00"/>
              </a:solidFill>
              <a:latin typeface="MinionPro-Regular"/>
            </a:endParaRPr>
          </a:p>
          <a:p>
            <a:pPr marL="0" lvl="2"/>
            <a:endParaRPr lang="en-US" sz="2200" b="1" dirty="0">
              <a:solidFill>
                <a:srgbClr val="FFFF00"/>
              </a:solidFill>
              <a:latin typeface="MinionPro-Regular"/>
            </a:endParaRPr>
          </a:p>
          <a:p>
            <a:pPr marL="0" lvl="2"/>
            <a:r>
              <a:rPr lang="en-US" sz="2200" b="1" dirty="0">
                <a:solidFill>
                  <a:srgbClr val="FFFF00"/>
                </a:solidFill>
                <a:latin typeface="MinionPro-Regular"/>
              </a:rPr>
              <a:t>Time Complexity: O(n), since, in the worst case, we may need to insert the node at the end of the</a:t>
            </a:r>
          </a:p>
          <a:p>
            <a:pPr marL="0" lvl="2"/>
            <a:r>
              <a:rPr lang="en-US" sz="2200" b="1" dirty="0">
                <a:solidFill>
                  <a:srgbClr val="FFFF00"/>
                </a:solidFill>
                <a:latin typeface="MinionPro-Regular"/>
              </a:rPr>
              <a:t>list.</a:t>
            </a:r>
            <a:endParaRPr lang="ar-EG" sz="2200" b="1" dirty="0">
              <a:solidFill>
                <a:srgbClr val="FFFF00"/>
              </a:solidFill>
              <a:latin typeface="MinionPro-Regular"/>
            </a:endParaRPr>
          </a:p>
          <a:p>
            <a:pPr marL="0" lvl="2"/>
            <a:endParaRPr lang="ar-EG" sz="2200" b="1" dirty="0">
              <a:latin typeface="MinionPro-Regular"/>
            </a:endParaRPr>
          </a:p>
          <a:p>
            <a:pPr marL="457200" lvl="2" indent="-457200">
              <a:buFont typeface="+mj-lt"/>
              <a:buAutoNum type="arabicPeriod" startAt="3"/>
            </a:pPr>
            <a:r>
              <a:rPr lang="en-US" sz="2200" b="1" dirty="0">
                <a:solidFill>
                  <a:srgbClr val="FFC000"/>
                </a:solidFill>
                <a:latin typeface="MinionPro-Regular"/>
              </a:rPr>
              <a:t>Singly Linked List Deletion</a:t>
            </a:r>
          </a:p>
          <a:p>
            <a:pPr marL="0" lvl="2"/>
            <a:r>
              <a:rPr lang="en-US" sz="2200" b="1" dirty="0">
                <a:latin typeface="MinionPro-Regular"/>
              </a:rPr>
              <a:t>Similar to insertion, here we also have three cases.</a:t>
            </a:r>
          </a:p>
          <a:p>
            <a:pPr marL="914400" lvl="3" indent="-457200">
              <a:buFont typeface="+mj-lt"/>
              <a:buAutoNum type="alphaLcPeriod"/>
            </a:pPr>
            <a:r>
              <a:rPr lang="en-US" sz="2200" b="1" dirty="0">
                <a:latin typeface="MinionPro-Regular"/>
              </a:rPr>
              <a:t>Deleting the first node</a:t>
            </a:r>
          </a:p>
          <a:p>
            <a:pPr marL="914400" lvl="3" indent="-457200">
              <a:buFont typeface="+mj-lt"/>
              <a:buAutoNum type="alphaLcPeriod"/>
            </a:pPr>
            <a:r>
              <a:rPr lang="en-US" sz="2200" b="1" dirty="0">
                <a:latin typeface="MinionPro-Regular"/>
              </a:rPr>
              <a:t>Deleting the last node</a:t>
            </a:r>
          </a:p>
          <a:p>
            <a:pPr marL="914400" lvl="3" indent="-457200">
              <a:buFont typeface="+mj-lt"/>
              <a:buAutoNum type="alphaLcPeriod"/>
            </a:pPr>
            <a:r>
              <a:rPr lang="en-US" sz="2200" b="1" dirty="0">
                <a:latin typeface="MinionPro-Regular"/>
              </a:rPr>
              <a:t>Deleting an intermediate node</a:t>
            </a:r>
          </a:p>
          <a:p>
            <a:pPr marL="457200" lvl="3"/>
            <a:endParaRPr lang="en-US" sz="2200" b="1" dirty="0">
              <a:latin typeface="MinionPro-Regular"/>
            </a:endParaRPr>
          </a:p>
        </p:txBody>
      </p:sp>
      <p:sp>
        <p:nvSpPr>
          <p:cNvPr id="5" name="Arrow: Right 4">
            <a:extLst>
              <a:ext uri="{FF2B5EF4-FFF2-40B4-BE49-F238E27FC236}">
                <a16:creationId xmlns:a16="http://schemas.microsoft.com/office/drawing/2014/main" id="{29524452-3E73-0695-4C1F-78A9C1304141}"/>
              </a:ext>
            </a:extLst>
          </p:cNvPr>
          <p:cNvSpPr/>
          <p:nvPr/>
        </p:nvSpPr>
        <p:spPr>
          <a:xfrm>
            <a:off x="5041456" y="2753794"/>
            <a:ext cx="1280686" cy="176219"/>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4673C05-780C-E1C5-002B-3141DD6F1FEF}"/>
              </a:ext>
            </a:extLst>
          </p:cNvPr>
          <p:cNvPicPr>
            <a:picLocks noChangeAspect="1"/>
          </p:cNvPicPr>
          <p:nvPr/>
        </p:nvPicPr>
        <p:blipFill>
          <a:blip r:embed="rId2"/>
          <a:stretch>
            <a:fillRect/>
          </a:stretch>
        </p:blipFill>
        <p:spPr>
          <a:xfrm>
            <a:off x="357598" y="2265401"/>
            <a:ext cx="4450376" cy="1163600"/>
          </a:xfrm>
          <a:prstGeom prst="rect">
            <a:avLst/>
          </a:prstGeom>
        </p:spPr>
      </p:pic>
      <p:pic>
        <p:nvPicPr>
          <p:cNvPr id="9" name="Picture 8">
            <a:extLst>
              <a:ext uri="{FF2B5EF4-FFF2-40B4-BE49-F238E27FC236}">
                <a16:creationId xmlns:a16="http://schemas.microsoft.com/office/drawing/2014/main" id="{F15EB402-567D-2FD7-0997-E8366420C9F1}"/>
              </a:ext>
            </a:extLst>
          </p:cNvPr>
          <p:cNvPicPr>
            <a:picLocks noChangeAspect="1"/>
          </p:cNvPicPr>
          <p:nvPr/>
        </p:nvPicPr>
        <p:blipFill>
          <a:blip r:embed="rId3"/>
          <a:stretch>
            <a:fillRect/>
          </a:stretch>
        </p:blipFill>
        <p:spPr>
          <a:xfrm>
            <a:off x="6555624" y="2265402"/>
            <a:ext cx="4842456" cy="1170972"/>
          </a:xfrm>
          <a:prstGeom prst="rect">
            <a:avLst/>
          </a:prstGeom>
        </p:spPr>
      </p:pic>
    </p:spTree>
    <p:extLst>
      <p:ext uri="{BB962C8B-B14F-4D97-AF65-F5344CB8AC3E}">
        <p14:creationId xmlns:p14="http://schemas.microsoft.com/office/powerpoint/2010/main" val="213952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B80C4-0B09-D488-1A1D-46EED5ABE09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D88120F-A53A-9610-3B37-9E1DCBB02F10}"/>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599ADA9E-4A16-A370-0B0A-9B499ECF69CD}"/>
              </a:ext>
            </a:extLst>
          </p:cNvPr>
          <p:cNvSpPr txBox="1"/>
          <p:nvPr/>
        </p:nvSpPr>
        <p:spPr>
          <a:xfrm>
            <a:off x="462118" y="1198881"/>
            <a:ext cx="11513572" cy="5847755"/>
          </a:xfrm>
          <a:prstGeom prst="rect">
            <a:avLst/>
          </a:prstGeom>
          <a:noFill/>
        </p:spPr>
        <p:txBody>
          <a:bodyPr wrap="square">
            <a:spAutoFit/>
          </a:bodyPr>
          <a:lstStyle/>
          <a:p>
            <a:pPr marL="457200" indent="-457200">
              <a:buFont typeface="+mj-lt"/>
              <a:buAutoNum type="alphaLcPeriod"/>
            </a:pPr>
            <a:r>
              <a:rPr lang="en-US" sz="2200" b="1" u="sng" dirty="0">
                <a:solidFill>
                  <a:srgbClr val="FFC000"/>
                </a:solidFill>
                <a:latin typeface="MinionPro-Regular"/>
              </a:rPr>
              <a:t>Deleting the First Node in Singly Linked List</a:t>
            </a:r>
          </a:p>
          <a:p>
            <a:pPr marL="457200" lvl="3"/>
            <a:r>
              <a:rPr lang="en-US" sz="2200" b="1" dirty="0">
                <a:latin typeface="MinionPro-Regular"/>
              </a:rPr>
              <a:t>First node (current head node) is removed from the list. It can be done in two steps:</a:t>
            </a:r>
          </a:p>
          <a:p>
            <a:pPr marL="800100" lvl="2" indent="-342900" algn="just">
              <a:buFont typeface="Wingdings" panose="05000000000000000000" pitchFamily="2" charset="2"/>
              <a:buChar char="ü"/>
            </a:pPr>
            <a:r>
              <a:rPr lang="en-US" sz="2200" b="1" dirty="0">
                <a:latin typeface="MinionPro-Regular"/>
              </a:rPr>
              <a:t>Create a temporary node which will point to the same node as that of head.</a:t>
            </a:r>
          </a:p>
          <a:p>
            <a:pPr marL="800100" lvl="2" indent="-342900" algn="just">
              <a:buFont typeface="Wingdings" panose="05000000000000000000" pitchFamily="2" charset="2"/>
              <a:buChar char="ü"/>
            </a:pPr>
            <a:r>
              <a:rPr lang="en-US" sz="2200" b="1" dirty="0">
                <a:latin typeface="MinionPro-Regular"/>
              </a:rPr>
              <a:t>Now, move the head nodes pointer to the next node and dispose of the temporary node.</a:t>
            </a:r>
          </a:p>
          <a:p>
            <a:pPr marL="800100" lvl="3" indent="-342900">
              <a:buFont typeface="Wingdings" panose="05000000000000000000" pitchFamily="2" charset="2"/>
              <a:buChar char="ü"/>
            </a:pPr>
            <a:endParaRPr lang="en-US" sz="2200" b="1" dirty="0">
              <a:latin typeface="MinionPro-Regular"/>
            </a:endParaRPr>
          </a:p>
          <a:p>
            <a:pPr marL="800100" lvl="3" indent="-342900">
              <a:buFont typeface="Wingdings" panose="05000000000000000000" pitchFamily="2" charset="2"/>
              <a:buChar char="ü"/>
            </a:pPr>
            <a:endParaRPr lang="en-US" sz="2200" b="1" dirty="0">
              <a:latin typeface="MinionPro-Regular"/>
            </a:endParaRPr>
          </a:p>
          <a:p>
            <a:pPr marL="800100" lvl="3" indent="-342900">
              <a:buFont typeface="Wingdings" panose="05000000000000000000" pitchFamily="2" charset="2"/>
              <a:buChar char="ü"/>
            </a:pPr>
            <a:endParaRPr lang="en-US" sz="2200" b="1" dirty="0">
              <a:latin typeface="MinionPro-Regular"/>
            </a:endParaRPr>
          </a:p>
          <a:p>
            <a:pPr marL="800100" lvl="3" indent="-342900">
              <a:buFont typeface="Wingdings" panose="05000000000000000000" pitchFamily="2" charset="2"/>
              <a:buChar char="ü"/>
            </a:pPr>
            <a:endParaRPr lang="en-US" sz="2200" b="1" dirty="0">
              <a:latin typeface="MinionPro-Regular"/>
            </a:endParaRPr>
          </a:p>
          <a:p>
            <a:pPr marL="457200" lvl="3" indent="-457200">
              <a:buFont typeface="+mj-lt"/>
              <a:buAutoNum type="alphaLcPeriod" startAt="2"/>
            </a:pPr>
            <a:r>
              <a:rPr lang="en-US" sz="2200" b="1" u="sng" dirty="0">
                <a:solidFill>
                  <a:srgbClr val="FFC000"/>
                </a:solidFill>
                <a:latin typeface="MinionPro-Regular"/>
              </a:rPr>
              <a:t>Deleting the Last Node in Singly Linked List</a:t>
            </a:r>
          </a:p>
          <a:p>
            <a:pPr marL="457200" lvl="3"/>
            <a:r>
              <a:rPr lang="en-US" sz="2200" b="1" dirty="0">
                <a:latin typeface="MinionPro-Regular"/>
              </a:rPr>
              <a:t>In this case, the last node is removed from the list. This operation is a bit trickier than removing the first node, because the algorithm should find a node, which is previous to the tail. It can be done in three steps:</a:t>
            </a:r>
          </a:p>
          <a:p>
            <a:pPr marL="800100" lvl="3" indent="-342900">
              <a:buFont typeface="Wingdings" panose="05000000000000000000" pitchFamily="2" charset="2"/>
              <a:buChar char="ü"/>
            </a:pPr>
            <a:r>
              <a:rPr lang="en-US" sz="2200" b="1" dirty="0">
                <a:latin typeface="MinionPro-Regular"/>
              </a:rPr>
              <a:t>Traverse the list and while traversing maintain the previous node address also. By the time we reach the end of the list, we will have two pointers, one pointing to the tail node and the other pointing to the node before the tail node.</a:t>
            </a:r>
          </a:p>
          <a:p>
            <a:pPr marL="800100" lvl="3" indent="-342900">
              <a:buFont typeface="Wingdings" panose="05000000000000000000" pitchFamily="2" charset="2"/>
              <a:buChar char="ü"/>
            </a:pPr>
            <a:r>
              <a:rPr lang="en-US" sz="2200" b="1" dirty="0">
                <a:latin typeface="MinionPro-Regular"/>
              </a:rPr>
              <a:t>Update previous node’s next pointer with NULL.</a:t>
            </a:r>
          </a:p>
          <a:p>
            <a:pPr marL="457200" lvl="3"/>
            <a:endParaRPr lang="en-US" sz="2200" b="1" dirty="0">
              <a:latin typeface="MinionPro-Regular"/>
            </a:endParaRPr>
          </a:p>
        </p:txBody>
      </p:sp>
      <p:sp>
        <p:nvSpPr>
          <p:cNvPr id="5" name="Arrow: Right 4">
            <a:extLst>
              <a:ext uri="{FF2B5EF4-FFF2-40B4-BE49-F238E27FC236}">
                <a16:creationId xmlns:a16="http://schemas.microsoft.com/office/drawing/2014/main" id="{1D8140F7-CBB6-A67C-9D24-AD44ECC13E2D}"/>
              </a:ext>
            </a:extLst>
          </p:cNvPr>
          <p:cNvSpPr/>
          <p:nvPr/>
        </p:nvSpPr>
        <p:spPr>
          <a:xfrm>
            <a:off x="5455657" y="3109018"/>
            <a:ext cx="1280686" cy="176219"/>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BA2890-B72C-4FA2-6A78-FF782217BD4E}"/>
              </a:ext>
            </a:extLst>
          </p:cNvPr>
          <p:cNvPicPr>
            <a:picLocks noChangeAspect="1"/>
          </p:cNvPicPr>
          <p:nvPr/>
        </p:nvPicPr>
        <p:blipFill>
          <a:blip r:embed="rId2"/>
          <a:stretch>
            <a:fillRect/>
          </a:stretch>
        </p:blipFill>
        <p:spPr>
          <a:xfrm>
            <a:off x="894737" y="2722670"/>
            <a:ext cx="4444180" cy="948917"/>
          </a:xfrm>
          <a:prstGeom prst="rect">
            <a:avLst/>
          </a:prstGeom>
        </p:spPr>
      </p:pic>
      <p:pic>
        <p:nvPicPr>
          <p:cNvPr id="10" name="Picture 9">
            <a:extLst>
              <a:ext uri="{FF2B5EF4-FFF2-40B4-BE49-F238E27FC236}">
                <a16:creationId xmlns:a16="http://schemas.microsoft.com/office/drawing/2014/main" id="{A74F6B8D-2118-2355-10C4-AF5C205972F7}"/>
              </a:ext>
            </a:extLst>
          </p:cNvPr>
          <p:cNvPicPr>
            <a:picLocks noChangeAspect="1"/>
          </p:cNvPicPr>
          <p:nvPr/>
        </p:nvPicPr>
        <p:blipFill>
          <a:blip r:embed="rId3"/>
          <a:stretch>
            <a:fillRect/>
          </a:stretch>
        </p:blipFill>
        <p:spPr>
          <a:xfrm>
            <a:off x="6853083" y="2667778"/>
            <a:ext cx="4584324" cy="948917"/>
          </a:xfrm>
          <a:prstGeom prst="rect">
            <a:avLst/>
          </a:prstGeom>
        </p:spPr>
      </p:pic>
    </p:spTree>
    <p:extLst>
      <p:ext uri="{BB962C8B-B14F-4D97-AF65-F5344CB8AC3E}">
        <p14:creationId xmlns:p14="http://schemas.microsoft.com/office/powerpoint/2010/main" val="366333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26078-EF10-D496-89A1-4C03060D38A6}"/>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4136E8B-1485-2C8F-DA8A-F4ADEEF8E4B7}"/>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Singly Linked Lists</a:t>
            </a:r>
          </a:p>
        </p:txBody>
      </p:sp>
      <p:sp>
        <p:nvSpPr>
          <p:cNvPr id="3" name="TextBox 2">
            <a:extLst>
              <a:ext uri="{FF2B5EF4-FFF2-40B4-BE49-F238E27FC236}">
                <a16:creationId xmlns:a16="http://schemas.microsoft.com/office/drawing/2014/main" id="{686DA3EE-84EC-646B-3FD6-E1C212BC86A9}"/>
              </a:ext>
            </a:extLst>
          </p:cNvPr>
          <p:cNvSpPr txBox="1"/>
          <p:nvPr/>
        </p:nvSpPr>
        <p:spPr>
          <a:xfrm>
            <a:off x="462118" y="1198881"/>
            <a:ext cx="11729882" cy="5847755"/>
          </a:xfrm>
          <a:prstGeom prst="rect">
            <a:avLst/>
          </a:prstGeom>
          <a:noFill/>
        </p:spPr>
        <p:txBody>
          <a:bodyPr wrap="square">
            <a:spAutoFit/>
          </a:bodyPr>
          <a:lstStyle/>
          <a:p>
            <a:pPr marL="800100" lvl="3" indent="-342900">
              <a:buFont typeface="Wingdings" panose="05000000000000000000" pitchFamily="2" charset="2"/>
              <a:buChar char="ü"/>
            </a:pPr>
            <a:r>
              <a:rPr lang="en-US" sz="2200" b="1" dirty="0">
                <a:latin typeface="MinionPro-Regular"/>
              </a:rPr>
              <a:t>Dispose of the tail node.</a:t>
            </a:r>
          </a:p>
          <a:p>
            <a:pPr marL="800100" lvl="3" indent="-342900">
              <a:buFont typeface="Wingdings" panose="05000000000000000000" pitchFamily="2" charset="2"/>
              <a:buChar char="ü"/>
            </a:pPr>
            <a:endParaRPr lang="en-US" sz="2200" b="1" dirty="0">
              <a:latin typeface="MinionPro-Regular"/>
            </a:endParaRPr>
          </a:p>
          <a:p>
            <a:pPr marL="800100" lvl="3" indent="-342900">
              <a:buFont typeface="Wingdings" panose="05000000000000000000" pitchFamily="2" charset="2"/>
              <a:buChar char="ü"/>
            </a:pPr>
            <a:endParaRPr lang="en-US" sz="2200" b="1" dirty="0">
              <a:latin typeface="MinionPro-Regular"/>
            </a:endParaRPr>
          </a:p>
          <a:p>
            <a:pPr marL="800100" lvl="3" indent="-342900">
              <a:buFont typeface="Wingdings" panose="05000000000000000000" pitchFamily="2" charset="2"/>
              <a:buChar char="ü"/>
            </a:pPr>
            <a:endParaRPr lang="en-US" sz="2200" b="1" dirty="0">
              <a:latin typeface="MinionPro-Regular"/>
            </a:endParaRPr>
          </a:p>
          <a:p>
            <a:pPr marL="457200" lvl="3"/>
            <a:endParaRPr lang="en-US" sz="2200" b="1" dirty="0">
              <a:latin typeface="MinionPro-Regular"/>
            </a:endParaRPr>
          </a:p>
          <a:p>
            <a:pPr marL="457200" lvl="3" indent="-457200">
              <a:buFont typeface="+mj-lt"/>
              <a:buAutoNum type="alphaLcPeriod" startAt="3"/>
            </a:pPr>
            <a:r>
              <a:rPr lang="en-US" sz="2200" b="1" u="sng" dirty="0">
                <a:solidFill>
                  <a:srgbClr val="FFC000"/>
                </a:solidFill>
                <a:latin typeface="MinionPro-Regular"/>
              </a:rPr>
              <a:t>Deleting an Intermediate Node in Singly Linked List</a:t>
            </a:r>
          </a:p>
          <a:p>
            <a:pPr marL="457200" lvl="3"/>
            <a:r>
              <a:rPr lang="en-US" sz="2200" b="1" dirty="0">
                <a:latin typeface="MinionPro-Regular"/>
              </a:rPr>
              <a:t>In this case, the node to be removed is always located between two nodes. Head and tail links</a:t>
            </a:r>
          </a:p>
          <a:p>
            <a:pPr marL="457200" lvl="3"/>
            <a:r>
              <a:rPr lang="en-US" sz="2200" b="1" dirty="0">
                <a:latin typeface="MinionPro-Regular"/>
              </a:rPr>
              <a:t>are not updated in this case. Such a removal can be done in two steps:</a:t>
            </a:r>
          </a:p>
          <a:p>
            <a:pPr marL="800100" lvl="3" indent="-342900">
              <a:buFont typeface="Wingdings" panose="05000000000000000000" pitchFamily="2" charset="2"/>
              <a:buChar char="ü"/>
            </a:pPr>
            <a:r>
              <a:rPr lang="en-US" sz="2200" b="1" dirty="0">
                <a:latin typeface="MinionPro-Regular"/>
              </a:rPr>
              <a:t>Similar to the previous case, maintain the previous node while traversing the list. Once we find the node to be deleted, change the previous node’s next pointer to the next pointer of the node to be deleted.</a:t>
            </a:r>
          </a:p>
          <a:p>
            <a:pPr marL="800100" lvl="3" indent="-342900">
              <a:buFont typeface="Wingdings" panose="05000000000000000000" pitchFamily="2" charset="2"/>
              <a:buChar char="ü"/>
            </a:pPr>
            <a:r>
              <a:rPr lang="en-US" sz="2200" b="1" dirty="0">
                <a:latin typeface="MinionPro-Regular"/>
              </a:rPr>
              <a:t>Dispose of the current node to be deleted</a:t>
            </a:r>
          </a:p>
          <a:p>
            <a:pPr marL="800100" lvl="3" indent="-342900">
              <a:buFont typeface="Wingdings" panose="05000000000000000000" pitchFamily="2" charset="2"/>
              <a:buChar char="ü"/>
            </a:pPr>
            <a:endParaRPr lang="en-US" sz="2200" b="1" dirty="0">
              <a:latin typeface="MinionPro-Regular"/>
            </a:endParaRPr>
          </a:p>
          <a:p>
            <a:pPr marL="800100" lvl="3" indent="-342900">
              <a:buFont typeface="Wingdings" panose="05000000000000000000" pitchFamily="2" charset="2"/>
              <a:buChar char="ü"/>
            </a:pPr>
            <a:endParaRPr lang="en-US" sz="2200" b="1" dirty="0">
              <a:latin typeface="MinionPro-Regular"/>
            </a:endParaRPr>
          </a:p>
          <a:p>
            <a:pPr marL="457200" lvl="3"/>
            <a:endParaRPr lang="en-US" sz="2200" b="1" dirty="0">
              <a:latin typeface="MinionPro-Regular"/>
            </a:endParaRPr>
          </a:p>
          <a:p>
            <a:pPr marL="457200" lvl="3"/>
            <a:r>
              <a:rPr lang="en-US" sz="2200" b="1" dirty="0">
                <a:solidFill>
                  <a:srgbClr val="FFFF00"/>
                </a:solidFill>
                <a:latin typeface="MinionPro-Regular"/>
              </a:rPr>
              <a:t>Time Complexity: O(n). In the worst case, we may need to delete the node at the end of the list.</a:t>
            </a:r>
            <a:endParaRPr lang="en-US" sz="2200" b="1" dirty="0">
              <a:latin typeface="MinionPro-Regular"/>
            </a:endParaRPr>
          </a:p>
          <a:p>
            <a:pPr marL="457200" lvl="3"/>
            <a:endParaRPr lang="en-US" sz="2200" b="1" dirty="0">
              <a:latin typeface="MinionPro-Regular"/>
            </a:endParaRPr>
          </a:p>
        </p:txBody>
      </p:sp>
      <p:sp>
        <p:nvSpPr>
          <p:cNvPr id="5" name="Arrow: Right 4">
            <a:extLst>
              <a:ext uri="{FF2B5EF4-FFF2-40B4-BE49-F238E27FC236}">
                <a16:creationId xmlns:a16="http://schemas.microsoft.com/office/drawing/2014/main" id="{30134A47-B6ED-02A9-05C1-F5A49FBADC5C}"/>
              </a:ext>
            </a:extLst>
          </p:cNvPr>
          <p:cNvSpPr/>
          <p:nvPr/>
        </p:nvSpPr>
        <p:spPr>
          <a:xfrm flipV="1">
            <a:off x="3645898" y="2223319"/>
            <a:ext cx="483027" cy="174524"/>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64F23FE6-D3F8-8FC6-1C99-816845E63578}"/>
              </a:ext>
            </a:extLst>
          </p:cNvPr>
          <p:cNvSpPr/>
          <p:nvPr/>
        </p:nvSpPr>
        <p:spPr>
          <a:xfrm flipV="1">
            <a:off x="8019728" y="2215329"/>
            <a:ext cx="483027" cy="174524"/>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AD64CB-1791-A89C-E9AB-CD27201D29CD}"/>
              </a:ext>
            </a:extLst>
          </p:cNvPr>
          <p:cNvPicPr>
            <a:picLocks noChangeAspect="1"/>
          </p:cNvPicPr>
          <p:nvPr/>
        </p:nvPicPr>
        <p:blipFill>
          <a:blip r:embed="rId2"/>
          <a:stretch>
            <a:fillRect/>
          </a:stretch>
        </p:blipFill>
        <p:spPr>
          <a:xfrm>
            <a:off x="121521" y="1674556"/>
            <a:ext cx="3425294" cy="1097526"/>
          </a:xfrm>
          <a:prstGeom prst="rect">
            <a:avLst/>
          </a:prstGeom>
        </p:spPr>
      </p:pic>
      <p:pic>
        <p:nvPicPr>
          <p:cNvPr id="11" name="Picture 10">
            <a:extLst>
              <a:ext uri="{FF2B5EF4-FFF2-40B4-BE49-F238E27FC236}">
                <a16:creationId xmlns:a16="http://schemas.microsoft.com/office/drawing/2014/main" id="{CC01BCA0-4278-2C36-64DC-DF9B22459F69}"/>
              </a:ext>
            </a:extLst>
          </p:cNvPr>
          <p:cNvPicPr>
            <a:picLocks noChangeAspect="1"/>
          </p:cNvPicPr>
          <p:nvPr/>
        </p:nvPicPr>
        <p:blipFill>
          <a:blip r:embed="rId3"/>
          <a:stretch>
            <a:fillRect/>
          </a:stretch>
        </p:blipFill>
        <p:spPr>
          <a:xfrm>
            <a:off x="4228008" y="1674556"/>
            <a:ext cx="3668816" cy="1153446"/>
          </a:xfrm>
          <a:prstGeom prst="rect">
            <a:avLst/>
          </a:prstGeom>
        </p:spPr>
      </p:pic>
      <p:pic>
        <p:nvPicPr>
          <p:cNvPr id="13" name="Picture 12">
            <a:extLst>
              <a:ext uri="{FF2B5EF4-FFF2-40B4-BE49-F238E27FC236}">
                <a16:creationId xmlns:a16="http://schemas.microsoft.com/office/drawing/2014/main" id="{5AA1F303-1B0F-C0E0-2E61-14A0C0ECAE08}"/>
              </a:ext>
            </a:extLst>
          </p:cNvPr>
          <p:cNvPicPr>
            <a:picLocks noChangeAspect="1"/>
          </p:cNvPicPr>
          <p:nvPr/>
        </p:nvPicPr>
        <p:blipFill>
          <a:blip r:embed="rId4"/>
          <a:stretch>
            <a:fillRect/>
          </a:stretch>
        </p:blipFill>
        <p:spPr>
          <a:xfrm>
            <a:off x="8620673" y="1674556"/>
            <a:ext cx="3453408" cy="1153446"/>
          </a:xfrm>
          <a:prstGeom prst="rect">
            <a:avLst/>
          </a:prstGeom>
        </p:spPr>
      </p:pic>
      <p:pic>
        <p:nvPicPr>
          <p:cNvPr id="15" name="Picture 14">
            <a:extLst>
              <a:ext uri="{FF2B5EF4-FFF2-40B4-BE49-F238E27FC236}">
                <a16:creationId xmlns:a16="http://schemas.microsoft.com/office/drawing/2014/main" id="{A94720B4-1ED8-05CC-5E59-DD026715B0A8}"/>
              </a:ext>
            </a:extLst>
          </p:cNvPr>
          <p:cNvPicPr>
            <a:picLocks noChangeAspect="1"/>
          </p:cNvPicPr>
          <p:nvPr/>
        </p:nvPicPr>
        <p:blipFill>
          <a:blip r:embed="rId5"/>
          <a:stretch>
            <a:fillRect/>
          </a:stretch>
        </p:blipFill>
        <p:spPr>
          <a:xfrm>
            <a:off x="504356" y="5364816"/>
            <a:ext cx="4842456" cy="783913"/>
          </a:xfrm>
          <a:prstGeom prst="rect">
            <a:avLst/>
          </a:prstGeom>
        </p:spPr>
      </p:pic>
      <p:pic>
        <p:nvPicPr>
          <p:cNvPr id="17" name="Picture 16">
            <a:extLst>
              <a:ext uri="{FF2B5EF4-FFF2-40B4-BE49-F238E27FC236}">
                <a16:creationId xmlns:a16="http://schemas.microsoft.com/office/drawing/2014/main" id="{4F144C14-8B2E-93C3-7D51-5595BDEE4607}"/>
              </a:ext>
            </a:extLst>
          </p:cNvPr>
          <p:cNvPicPr>
            <a:picLocks noChangeAspect="1"/>
          </p:cNvPicPr>
          <p:nvPr/>
        </p:nvPicPr>
        <p:blipFill>
          <a:blip r:embed="rId6"/>
          <a:stretch>
            <a:fillRect/>
          </a:stretch>
        </p:blipFill>
        <p:spPr>
          <a:xfrm>
            <a:off x="7076940" y="5364814"/>
            <a:ext cx="4842456" cy="783913"/>
          </a:xfrm>
          <a:prstGeom prst="rect">
            <a:avLst/>
          </a:prstGeom>
        </p:spPr>
      </p:pic>
      <p:sp>
        <p:nvSpPr>
          <p:cNvPr id="18" name="Arrow: Right 17">
            <a:extLst>
              <a:ext uri="{FF2B5EF4-FFF2-40B4-BE49-F238E27FC236}">
                <a16:creationId xmlns:a16="http://schemas.microsoft.com/office/drawing/2014/main" id="{0BCF8BE2-6026-C1DA-2AEA-93A6332E7CAC}"/>
              </a:ext>
            </a:extLst>
          </p:cNvPr>
          <p:cNvSpPr/>
          <p:nvPr/>
        </p:nvSpPr>
        <p:spPr>
          <a:xfrm>
            <a:off x="5455657" y="5668662"/>
            <a:ext cx="1280686" cy="176219"/>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2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37BB-B501-2FB5-AD9F-29FD8A7C103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E152978-35CF-EC92-D033-A29192FCB873}"/>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rPr>
              <a:t>Comparison of Linked Lists with Arrays &amp; Dynamic Arrays</a:t>
            </a:r>
          </a:p>
        </p:txBody>
      </p:sp>
      <p:pic>
        <p:nvPicPr>
          <p:cNvPr id="9" name="Picture 8">
            <a:extLst>
              <a:ext uri="{FF2B5EF4-FFF2-40B4-BE49-F238E27FC236}">
                <a16:creationId xmlns:a16="http://schemas.microsoft.com/office/drawing/2014/main" id="{FA6610EC-B6A8-F25C-330E-9E641B6CE92A}"/>
              </a:ext>
            </a:extLst>
          </p:cNvPr>
          <p:cNvPicPr>
            <a:picLocks noChangeAspect="1"/>
          </p:cNvPicPr>
          <p:nvPr/>
        </p:nvPicPr>
        <p:blipFill>
          <a:blip r:embed="rId2"/>
          <a:stretch>
            <a:fillRect/>
          </a:stretch>
        </p:blipFill>
        <p:spPr>
          <a:xfrm>
            <a:off x="349384" y="1241778"/>
            <a:ext cx="11503949" cy="5486400"/>
          </a:xfrm>
          <a:prstGeom prst="rect">
            <a:avLst/>
          </a:prstGeom>
        </p:spPr>
      </p:pic>
    </p:spTree>
    <p:extLst>
      <p:ext uri="{BB962C8B-B14F-4D97-AF65-F5344CB8AC3E}">
        <p14:creationId xmlns:p14="http://schemas.microsoft.com/office/powerpoint/2010/main" val="1722626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DFE7-DBEB-0951-BE45-11A9F4C2ECB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351DFA-E304-1805-83E5-AF47C81AEB7C}"/>
              </a:ext>
            </a:extLst>
          </p:cNvPr>
          <p:cNvSpPr/>
          <p:nvPr/>
        </p:nvSpPr>
        <p:spPr>
          <a:xfrm>
            <a:off x="526026" y="2417618"/>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5400" dirty="0">
                <a:solidFill>
                  <a:srgbClr val="7030A0"/>
                </a:solidFill>
              </a:rPr>
              <a:t>Lecture3</a:t>
            </a:r>
          </a:p>
        </p:txBody>
      </p:sp>
    </p:spTree>
    <p:extLst>
      <p:ext uri="{BB962C8B-B14F-4D97-AF65-F5344CB8AC3E}">
        <p14:creationId xmlns:p14="http://schemas.microsoft.com/office/powerpoint/2010/main" val="44354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9DBF7-A605-FD20-F3B8-2E15B26078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14F3D8-B051-2779-39A7-1DBECB4A0A52}"/>
              </a:ext>
            </a:extLst>
          </p:cNvPr>
          <p:cNvSpPr txBox="1"/>
          <p:nvPr/>
        </p:nvSpPr>
        <p:spPr>
          <a:xfrm>
            <a:off x="462117" y="1562675"/>
            <a:ext cx="11729883" cy="3046988"/>
          </a:xfrm>
          <a:prstGeom prst="rect">
            <a:avLst/>
          </a:prstGeom>
          <a:noFill/>
        </p:spPr>
        <p:txBody>
          <a:bodyPr wrap="square">
            <a:spAutoFit/>
          </a:bodyPr>
          <a:lstStyle/>
          <a:p>
            <a:pPr marL="342900" indent="-342900" algn="just">
              <a:buFont typeface="Wingdings" panose="05000000000000000000" pitchFamily="2" charset="2"/>
              <a:buChar char="q"/>
            </a:pPr>
            <a:r>
              <a:rPr lang="en-US" sz="2400" b="1" dirty="0">
                <a:latin typeface="MinionPro-Regular"/>
              </a:rPr>
              <a:t>A doubly linked list is one in which </a:t>
            </a:r>
            <a:r>
              <a:rPr lang="en-US" sz="2400" b="1" dirty="0">
                <a:solidFill>
                  <a:srgbClr val="FFFF00"/>
                </a:solidFill>
                <a:latin typeface="MinionPro-Regular"/>
              </a:rPr>
              <a:t>all nodes are linked together by multiple links </a:t>
            </a:r>
            <a:r>
              <a:rPr lang="en-US" sz="2400" b="1" dirty="0">
                <a:latin typeface="MinionPro-Regular"/>
              </a:rPr>
              <a:t>which help in accessing both the successor (next ) and predecessor (previous ) node for any arbitrary node within the list.</a:t>
            </a:r>
          </a:p>
          <a:p>
            <a:pPr algn="just"/>
            <a:endParaRPr lang="en-US" sz="2400" b="1" dirty="0">
              <a:latin typeface="MinionPro-Regular"/>
            </a:endParaRPr>
          </a:p>
          <a:p>
            <a:pPr marL="342900" indent="-342900" algn="just">
              <a:buFont typeface="Wingdings" panose="05000000000000000000" pitchFamily="2" charset="2"/>
              <a:buChar char="q"/>
            </a:pPr>
            <a:r>
              <a:rPr lang="en-US" sz="2400" b="1" dirty="0">
                <a:solidFill>
                  <a:srgbClr val="FFFF00"/>
                </a:solidFill>
                <a:latin typeface="MinionPro-Regular"/>
              </a:rPr>
              <a:t>Every nodes in the doubly linked list has three fields:</a:t>
            </a:r>
          </a:p>
          <a:p>
            <a:pPr marL="800100" lvl="1" indent="-342900" algn="just">
              <a:buFont typeface="Wingdings" panose="05000000000000000000" pitchFamily="2" charset="2"/>
              <a:buChar char="ü"/>
            </a:pPr>
            <a:r>
              <a:rPr lang="en-US" sz="2400" b="1" dirty="0">
                <a:solidFill>
                  <a:srgbClr val="FFFF00"/>
                </a:solidFill>
                <a:latin typeface="MinionPro-Regular"/>
              </a:rPr>
              <a:t>Left Pointer </a:t>
            </a:r>
          </a:p>
          <a:p>
            <a:pPr marL="800100" lvl="1" indent="-342900" algn="just">
              <a:buFont typeface="Wingdings" panose="05000000000000000000" pitchFamily="2" charset="2"/>
              <a:buChar char="ü"/>
            </a:pPr>
            <a:r>
              <a:rPr lang="en-US" sz="2400" b="1" dirty="0">
                <a:solidFill>
                  <a:srgbClr val="FFFF00"/>
                </a:solidFill>
                <a:latin typeface="MinionPro-Regular"/>
              </a:rPr>
              <a:t>Right Pointer </a:t>
            </a:r>
          </a:p>
          <a:p>
            <a:pPr marL="800100" lvl="1" indent="-342900" algn="just">
              <a:buFont typeface="Wingdings" panose="05000000000000000000" pitchFamily="2" charset="2"/>
              <a:buChar char="ü"/>
            </a:pPr>
            <a:r>
              <a:rPr lang="en-US" sz="2400" b="1" dirty="0">
                <a:solidFill>
                  <a:srgbClr val="FFFF00"/>
                </a:solidFill>
                <a:latin typeface="MinionPro-Regular"/>
              </a:rPr>
              <a:t>DATA </a:t>
            </a:r>
          </a:p>
        </p:txBody>
      </p:sp>
      <p:sp>
        <p:nvSpPr>
          <p:cNvPr id="2" name="Rectangle: Rounded Corners 1">
            <a:extLst>
              <a:ext uri="{FF2B5EF4-FFF2-40B4-BE49-F238E27FC236}">
                <a16:creationId xmlns:a16="http://schemas.microsoft.com/office/drawing/2014/main" id="{50316168-45BB-808D-9D69-4A49C8E891CB}"/>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Lists</a:t>
            </a:r>
          </a:p>
        </p:txBody>
      </p:sp>
      <p:pic>
        <p:nvPicPr>
          <p:cNvPr id="8" name="Picture 7">
            <a:extLst>
              <a:ext uri="{FF2B5EF4-FFF2-40B4-BE49-F238E27FC236}">
                <a16:creationId xmlns:a16="http://schemas.microsoft.com/office/drawing/2014/main" id="{07C091BB-D6EC-A042-FA2D-1BF4577E452D}"/>
              </a:ext>
            </a:extLst>
          </p:cNvPr>
          <p:cNvPicPr>
            <a:picLocks noChangeAspect="1"/>
          </p:cNvPicPr>
          <p:nvPr/>
        </p:nvPicPr>
        <p:blipFill>
          <a:blip r:embed="rId2"/>
          <a:stretch>
            <a:fillRect/>
          </a:stretch>
        </p:blipFill>
        <p:spPr>
          <a:xfrm>
            <a:off x="3118728" y="4094370"/>
            <a:ext cx="6877318" cy="2401910"/>
          </a:xfrm>
          <a:prstGeom prst="rect">
            <a:avLst/>
          </a:prstGeom>
        </p:spPr>
      </p:pic>
    </p:spTree>
    <p:extLst>
      <p:ext uri="{BB962C8B-B14F-4D97-AF65-F5344CB8AC3E}">
        <p14:creationId xmlns:p14="http://schemas.microsoft.com/office/powerpoint/2010/main" val="2486980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CCEF1-5F03-49CB-DEE7-F0313C4F19B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DDDC425-3881-B9F2-7E99-405C727832AF}"/>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Lists</a:t>
            </a:r>
          </a:p>
        </p:txBody>
      </p:sp>
      <p:sp>
        <p:nvSpPr>
          <p:cNvPr id="3" name="TextBox 2">
            <a:extLst>
              <a:ext uri="{FF2B5EF4-FFF2-40B4-BE49-F238E27FC236}">
                <a16:creationId xmlns:a16="http://schemas.microsoft.com/office/drawing/2014/main" id="{0F8470B6-EE0D-0565-03A3-735F3097E668}"/>
              </a:ext>
            </a:extLst>
          </p:cNvPr>
          <p:cNvSpPr txBox="1"/>
          <p:nvPr/>
        </p:nvSpPr>
        <p:spPr>
          <a:xfrm>
            <a:off x="462117" y="1562675"/>
            <a:ext cx="11729883" cy="2677656"/>
          </a:xfrm>
          <a:prstGeom prst="rect">
            <a:avLst/>
          </a:prstGeom>
          <a:noFill/>
        </p:spPr>
        <p:txBody>
          <a:bodyPr wrap="square">
            <a:spAutoFit/>
          </a:bodyPr>
          <a:lstStyle/>
          <a:p>
            <a:pPr marL="342900" indent="-342900" algn="just">
              <a:buFont typeface="Wingdings" panose="05000000000000000000" pitchFamily="2" charset="2"/>
              <a:buChar char="q"/>
            </a:pPr>
            <a:r>
              <a:rPr lang="en-US" sz="2400" b="1" dirty="0" err="1">
                <a:solidFill>
                  <a:srgbClr val="FFFF00"/>
                </a:solidFill>
                <a:latin typeface="MinionPro-Regular"/>
              </a:rPr>
              <a:t>LPoint</a:t>
            </a:r>
            <a:r>
              <a:rPr lang="en-US" sz="2400" b="1" dirty="0">
                <a:latin typeface="MinionPro-Regular"/>
              </a:rPr>
              <a:t> will point to the node in the </a:t>
            </a:r>
            <a:r>
              <a:rPr lang="en-US" sz="2400" b="1" dirty="0">
                <a:solidFill>
                  <a:srgbClr val="FFFF00"/>
                </a:solidFill>
                <a:latin typeface="MinionPro-Regular"/>
              </a:rPr>
              <a:t>left side </a:t>
            </a:r>
            <a:r>
              <a:rPr lang="en-US" sz="2400" b="1" dirty="0">
                <a:latin typeface="MinionPro-Regular"/>
              </a:rPr>
              <a:t>(or previous node) that is </a:t>
            </a:r>
            <a:r>
              <a:rPr lang="en-US" sz="2400" b="1" dirty="0" err="1">
                <a:latin typeface="MinionPro-Regular"/>
              </a:rPr>
              <a:t>LPoint</a:t>
            </a:r>
            <a:r>
              <a:rPr lang="en-US" sz="2400" b="1" dirty="0">
                <a:latin typeface="MinionPro-Regular"/>
              </a:rPr>
              <a:t> will hold the address of the previous node.</a:t>
            </a:r>
          </a:p>
          <a:p>
            <a:pPr algn="just"/>
            <a:endParaRPr lang="en-US" sz="2400" b="1" dirty="0">
              <a:latin typeface="MinionPro-Regular"/>
            </a:endParaRPr>
          </a:p>
          <a:p>
            <a:pPr marL="342900" indent="-342900" algn="just">
              <a:buFont typeface="Wingdings" panose="05000000000000000000" pitchFamily="2" charset="2"/>
              <a:buChar char="q"/>
            </a:pPr>
            <a:r>
              <a:rPr lang="en-US" sz="2400" b="1" dirty="0" err="1">
                <a:solidFill>
                  <a:srgbClr val="FFFF00"/>
                </a:solidFill>
                <a:latin typeface="MinionPro-Regular"/>
              </a:rPr>
              <a:t>RPoint</a:t>
            </a:r>
            <a:r>
              <a:rPr lang="en-US" sz="2400" b="1" dirty="0">
                <a:latin typeface="MinionPro-Regular"/>
              </a:rPr>
              <a:t> will point to the node in the </a:t>
            </a:r>
            <a:r>
              <a:rPr lang="en-US" sz="2400" b="1" dirty="0">
                <a:solidFill>
                  <a:srgbClr val="FFFF00"/>
                </a:solidFill>
                <a:latin typeface="MinionPro-Regular"/>
              </a:rPr>
              <a:t>right side </a:t>
            </a:r>
            <a:r>
              <a:rPr lang="en-US" sz="2400" b="1" dirty="0">
                <a:latin typeface="MinionPro-Regular"/>
              </a:rPr>
              <a:t>(or next node) that is </a:t>
            </a:r>
            <a:r>
              <a:rPr lang="en-US" sz="2400" b="1" dirty="0" err="1">
                <a:latin typeface="MinionPro-Regular"/>
              </a:rPr>
              <a:t>RPoint</a:t>
            </a:r>
            <a:r>
              <a:rPr lang="en-US" sz="2400" b="1" dirty="0">
                <a:latin typeface="MinionPro-Regular"/>
              </a:rPr>
              <a:t> will hold the address of the next node. </a:t>
            </a:r>
          </a:p>
          <a:p>
            <a:pPr marL="342900" indent="-342900" algn="just">
              <a:buFont typeface="Wingdings" panose="05000000000000000000" pitchFamily="2" charset="2"/>
              <a:buChar char="q"/>
            </a:pPr>
            <a:endParaRPr lang="en-US" sz="2400" b="1" dirty="0">
              <a:latin typeface="MinionPro-Regular"/>
            </a:endParaRPr>
          </a:p>
          <a:p>
            <a:pPr marL="342900" indent="-342900" algn="just">
              <a:buFont typeface="Wingdings" panose="05000000000000000000" pitchFamily="2" charset="2"/>
              <a:buChar char="q"/>
            </a:pPr>
            <a:r>
              <a:rPr lang="en-US" sz="2400" b="1" dirty="0">
                <a:solidFill>
                  <a:srgbClr val="FFFF00"/>
                </a:solidFill>
                <a:latin typeface="MinionPro-Regular"/>
              </a:rPr>
              <a:t>DATA</a:t>
            </a:r>
            <a:r>
              <a:rPr lang="en-US" sz="2400" b="1" dirty="0">
                <a:latin typeface="MinionPro-Regular"/>
              </a:rPr>
              <a:t> will store the information of the node</a:t>
            </a:r>
          </a:p>
        </p:txBody>
      </p:sp>
      <p:pic>
        <p:nvPicPr>
          <p:cNvPr id="4" name="Picture 3">
            <a:extLst>
              <a:ext uri="{FF2B5EF4-FFF2-40B4-BE49-F238E27FC236}">
                <a16:creationId xmlns:a16="http://schemas.microsoft.com/office/drawing/2014/main" id="{B99767A7-6C07-6972-989A-BFB0A92CD458}"/>
              </a:ext>
            </a:extLst>
          </p:cNvPr>
          <p:cNvPicPr>
            <a:picLocks noChangeAspect="1"/>
          </p:cNvPicPr>
          <p:nvPr/>
        </p:nvPicPr>
        <p:blipFill>
          <a:blip r:embed="rId2"/>
          <a:stretch>
            <a:fillRect/>
          </a:stretch>
        </p:blipFill>
        <p:spPr>
          <a:xfrm>
            <a:off x="2625214" y="4263052"/>
            <a:ext cx="7079224" cy="2462213"/>
          </a:xfrm>
          <a:prstGeom prst="rect">
            <a:avLst/>
          </a:prstGeom>
        </p:spPr>
      </p:pic>
    </p:spTree>
    <p:extLst>
      <p:ext uri="{BB962C8B-B14F-4D97-AF65-F5344CB8AC3E}">
        <p14:creationId xmlns:p14="http://schemas.microsoft.com/office/powerpoint/2010/main" val="162595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608A0-482E-C584-BBA4-3BB3A78E491F}"/>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DD16FA9-69F1-4FFA-115A-AA420E0ED73A}"/>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 </a:t>
            </a:r>
            <a:r>
              <a:rPr lang="en-US" sz="4400" b="1" dirty="0">
                <a:solidFill>
                  <a:srgbClr val="C00000"/>
                </a:solidFill>
              </a:rPr>
              <a:t>Representation</a:t>
            </a:r>
          </a:p>
        </p:txBody>
      </p:sp>
      <p:sp>
        <p:nvSpPr>
          <p:cNvPr id="3" name="TextBox 2">
            <a:extLst>
              <a:ext uri="{FF2B5EF4-FFF2-40B4-BE49-F238E27FC236}">
                <a16:creationId xmlns:a16="http://schemas.microsoft.com/office/drawing/2014/main" id="{C33A0126-CA40-976F-3223-06256A0E61A5}"/>
              </a:ext>
            </a:extLst>
          </p:cNvPr>
          <p:cNvSpPr txBox="1"/>
          <p:nvPr/>
        </p:nvSpPr>
        <p:spPr>
          <a:xfrm>
            <a:off x="462117" y="1198881"/>
            <a:ext cx="11729883" cy="3477875"/>
          </a:xfrm>
          <a:prstGeom prst="rect">
            <a:avLst/>
          </a:prstGeom>
          <a:noFill/>
        </p:spPr>
        <p:txBody>
          <a:bodyPr wrap="square">
            <a:spAutoFit/>
          </a:bodyPr>
          <a:lstStyle/>
          <a:p>
            <a:pPr marL="342900" indent="-342900">
              <a:buFont typeface="Wingdings" panose="05000000000000000000" pitchFamily="2" charset="2"/>
              <a:buChar char="q"/>
            </a:pPr>
            <a:r>
              <a:rPr lang="en-US" sz="2200" b="1" dirty="0">
                <a:solidFill>
                  <a:srgbClr val="FFFF00"/>
                </a:solidFill>
                <a:latin typeface="MinionPro-Regular"/>
              </a:rPr>
              <a:t>A node in the doubly linked list can be represented in memory with the following declarations.</a:t>
            </a: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pPr marL="342900" indent="-342900">
              <a:buFont typeface="Wingdings" panose="05000000000000000000" pitchFamily="2" charset="2"/>
              <a:buChar char="q"/>
            </a:pPr>
            <a:r>
              <a:rPr lang="en-US" sz="2200" b="1" dirty="0">
                <a:solidFill>
                  <a:srgbClr val="FFFF00"/>
                </a:solidFill>
                <a:latin typeface="MinionPro-Regular"/>
              </a:rPr>
              <a:t>All the operations performed on singly linked list can also be performed on doubly linked</a:t>
            </a:r>
          </a:p>
          <a:p>
            <a:r>
              <a:rPr lang="en-US" sz="2200" b="1" dirty="0">
                <a:solidFill>
                  <a:srgbClr val="FFFF00"/>
                </a:solidFill>
                <a:latin typeface="MinionPro-Regular"/>
              </a:rPr>
              <a:t>list. </a:t>
            </a:r>
          </a:p>
        </p:txBody>
      </p:sp>
      <p:pic>
        <p:nvPicPr>
          <p:cNvPr id="4" name="Picture 3">
            <a:extLst>
              <a:ext uri="{FF2B5EF4-FFF2-40B4-BE49-F238E27FC236}">
                <a16:creationId xmlns:a16="http://schemas.microsoft.com/office/drawing/2014/main" id="{5DA549AA-DC12-C6B0-D445-D88DCF161B3C}"/>
              </a:ext>
            </a:extLst>
          </p:cNvPr>
          <p:cNvPicPr>
            <a:picLocks noChangeAspect="1"/>
          </p:cNvPicPr>
          <p:nvPr/>
        </p:nvPicPr>
        <p:blipFill>
          <a:blip r:embed="rId2"/>
          <a:stretch>
            <a:fillRect/>
          </a:stretch>
        </p:blipFill>
        <p:spPr>
          <a:xfrm>
            <a:off x="3916562" y="1717606"/>
            <a:ext cx="3968909" cy="2097310"/>
          </a:xfrm>
          <a:prstGeom prst="rect">
            <a:avLst/>
          </a:prstGeom>
        </p:spPr>
      </p:pic>
      <p:pic>
        <p:nvPicPr>
          <p:cNvPr id="7" name="Picture 6">
            <a:extLst>
              <a:ext uri="{FF2B5EF4-FFF2-40B4-BE49-F238E27FC236}">
                <a16:creationId xmlns:a16="http://schemas.microsoft.com/office/drawing/2014/main" id="{A333A50F-BE55-A6E6-D901-123E67B98ECD}"/>
              </a:ext>
            </a:extLst>
          </p:cNvPr>
          <p:cNvPicPr>
            <a:picLocks noChangeAspect="1"/>
          </p:cNvPicPr>
          <p:nvPr/>
        </p:nvPicPr>
        <p:blipFill>
          <a:blip r:embed="rId3"/>
          <a:stretch>
            <a:fillRect/>
          </a:stretch>
        </p:blipFill>
        <p:spPr>
          <a:xfrm>
            <a:off x="108154" y="5008490"/>
            <a:ext cx="2320413" cy="1301257"/>
          </a:xfrm>
          <a:prstGeom prst="rect">
            <a:avLst/>
          </a:prstGeom>
        </p:spPr>
      </p:pic>
      <p:pic>
        <p:nvPicPr>
          <p:cNvPr id="9" name="Picture 8">
            <a:extLst>
              <a:ext uri="{FF2B5EF4-FFF2-40B4-BE49-F238E27FC236}">
                <a16:creationId xmlns:a16="http://schemas.microsoft.com/office/drawing/2014/main" id="{73CFFD35-AC85-26C4-4EAD-F7374B09FC40}"/>
              </a:ext>
            </a:extLst>
          </p:cNvPr>
          <p:cNvPicPr>
            <a:picLocks noChangeAspect="1"/>
          </p:cNvPicPr>
          <p:nvPr/>
        </p:nvPicPr>
        <p:blipFill>
          <a:blip r:embed="rId4"/>
          <a:stretch>
            <a:fillRect/>
          </a:stretch>
        </p:blipFill>
        <p:spPr>
          <a:xfrm>
            <a:off x="2566219" y="5008490"/>
            <a:ext cx="3234813" cy="1301257"/>
          </a:xfrm>
          <a:prstGeom prst="rect">
            <a:avLst/>
          </a:prstGeom>
        </p:spPr>
      </p:pic>
      <p:pic>
        <p:nvPicPr>
          <p:cNvPr id="11" name="Picture 10">
            <a:extLst>
              <a:ext uri="{FF2B5EF4-FFF2-40B4-BE49-F238E27FC236}">
                <a16:creationId xmlns:a16="http://schemas.microsoft.com/office/drawing/2014/main" id="{0FBA40DC-D530-810E-7305-F585B828B18A}"/>
              </a:ext>
            </a:extLst>
          </p:cNvPr>
          <p:cNvPicPr>
            <a:picLocks noChangeAspect="1"/>
          </p:cNvPicPr>
          <p:nvPr/>
        </p:nvPicPr>
        <p:blipFill>
          <a:blip r:embed="rId5"/>
          <a:stretch>
            <a:fillRect/>
          </a:stretch>
        </p:blipFill>
        <p:spPr>
          <a:xfrm>
            <a:off x="5901016" y="5008490"/>
            <a:ext cx="3637936" cy="1301257"/>
          </a:xfrm>
          <a:prstGeom prst="rect">
            <a:avLst/>
          </a:prstGeom>
        </p:spPr>
      </p:pic>
      <p:pic>
        <p:nvPicPr>
          <p:cNvPr id="13" name="Picture 12">
            <a:extLst>
              <a:ext uri="{FF2B5EF4-FFF2-40B4-BE49-F238E27FC236}">
                <a16:creationId xmlns:a16="http://schemas.microsoft.com/office/drawing/2014/main" id="{CE407518-DFB2-A304-4A16-0DD3D52DD409}"/>
              </a:ext>
            </a:extLst>
          </p:cNvPr>
          <p:cNvPicPr>
            <a:picLocks noChangeAspect="1"/>
          </p:cNvPicPr>
          <p:nvPr/>
        </p:nvPicPr>
        <p:blipFill>
          <a:blip r:embed="rId6"/>
          <a:stretch>
            <a:fillRect/>
          </a:stretch>
        </p:blipFill>
        <p:spPr>
          <a:xfrm>
            <a:off x="9677365" y="5008489"/>
            <a:ext cx="2453218" cy="1301257"/>
          </a:xfrm>
          <a:prstGeom prst="rect">
            <a:avLst/>
          </a:prstGeom>
        </p:spPr>
      </p:pic>
    </p:spTree>
    <p:extLst>
      <p:ext uri="{BB962C8B-B14F-4D97-AF65-F5344CB8AC3E}">
        <p14:creationId xmlns:p14="http://schemas.microsoft.com/office/powerpoint/2010/main" val="143034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1FB2B-CF66-7DF7-45FE-550E7857C80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58E042E-8EAB-62B5-7E53-AA2352568AB2}"/>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 </a:t>
            </a:r>
            <a:r>
              <a:rPr lang="en-US" sz="4400" b="1" dirty="0">
                <a:solidFill>
                  <a:srgbClr val="C00000"/>
                </a:solidFill>
              </a:rPr>
              <a:t>Insertion</a:t>
            </a:r>
          </a:p>
        </p:txBody>
      </p:sp>
      <p:sp>
        <p:nvSpPr>
          <p:cNvPr id="3" name="TextBox 2">
            <a:extLst>
              <a:ext uri="{FF2B5EF4-FFF2-40B4-BE49-F238E27FC236}">
                <a16:creationId xmlns:a16="http://schemas.microsoft.com/office/drawing/2014/main" id="{CD627CA0-AD03-A517-21F1-677EC1834F81}"/>
              </a:ext>
            </a:extLst>
          </p:cNvPr>
          <p:cNvSpPr txBox="1"/>
          <p:nvPr/>
        </p:nvSpPr>
        <p:spPr>
          <a:xfrm>
            <a:off x="462117" y="1198881"/>
            <a:ext cx="11729883" cy="3816429"/>
          </a:xfrm>
          <a:prstGeom prst="rect">
            <a:avLst/>
          </a:prstGeom>
          <a:noFill/>
        </p:spPr>
        <p:txBody>
          <a:bodyPr wrap="square">
            <a:spAutoFit/>
          </a:bodyPr>
          <a:lstStyle/>
          <a:p>
            <a:r>
              <a:rPr lang="en-US" sz="2200" b="1" dirty="0">
                <a:latin typeface="MinionPro-Regular"/>
              </a:rPr>
              <a:t>Insertion into a doubly-linked list has three cases (same as singly linked list):</a:t>
            </a:r>
          </a:p>
          <a:p>
            <a:pPr marL="1371600" lvl="2" indent="-457200">
              <a:buFont typeface="+mj-lt"/>
              <a:buAutoNum type="alphaLcPeriod"/>
            </a:pPr>
            <a:r>
              <a:rPr lang="en-US" sz="2200" b="1" dirty="0">
                <a:latin typeface="MinionPro-Regular"/>
              </a:rPr>
              <a:t>Inserting a new node before the head.</a:t>
            </a:r>
          </a:p>
          <a:p>
            <a:pPr marL="1371600" lvl="2" indent="-457200">
              <a:buFont typeface="+mj-lt"/>
              <a:buAutoNum type="alphaLcPeriod"/>
            </a:pPr>
            <a:r>
              <a:rPr lang="en-US" sz="2200" b="1" dirty="0">
                <a:latin typeface="MinionPro-Regular"/>
              </a:rPr>
              <a:t>Inserting a new node after the tail (at the end of the list).</a:t>
            </a:r>
          </a:p>
          <a:p>
            <a:pPr marL="1371600" lvl="2" indent="-457200">
              <a:buFont typeface="+mj-lt"/>
              <a:buAutoNum type="alphaLcPeriod"/>
            </a:pPr>
            <a:r>
              <a:rPr lang="en-US" sz="2200" b="1" dirty="0">
                <a:latin typeface="MinionPro-Regular"/>
              </a:rPr>
              <a:t>Inserting a new node at the middle of the list.</a:t>
            </a:r>
          </a:p>
          <a:p>
            <a:pPr lvl="2"/>
            <a:endParaRPr lang="en-US" sz="2200" b="1" dirty="0">
              <a:latin typeface="MinionPro-Regular"/>
            </a:endParaRPr>
          </a:p>
          <a:p>
            <a:pPr marL="457200" indent="-457200">
              <a:buFont typeface="+mj-lt"/>
              <a:buAutoNum type="alphaLcPeriod"/>
            </a:pPr>
            <a:r>
              <a:rPr lang="en-US" sz="2200" b="1" u="sng" dirty="0">
                <a:solidFill>
                  <a:srgbClr val="FFC000"/>
                </a:solidFill>
                <a:latin typeface="MinionPro-Regular"/>
              </a:rPr>
              <a:t>Inserting a Node in Doubly Linked List at the Beginning</a:t>
            </a:r>
          </a:p>
          <a:p>
            <a:r>
              <a:rPr lang="en-US" sz="2200" b="1" dirty="0">
                <a:latin typeface="MinionPro-Regular"/>
              </a:rPr>
              <a:t>In this case, new node is inserted before the head node. Previous and next pointers need to be modified and it can be done in two steps:</a:t>
            </a:r>
          </a:p>
          <a:p>
            <a:pPr marL="342900" indent="-342900">
              <a:buFont typeface="Wingdings" panose="05000000000000000000" pitchFamily="2" charset="2"/>
              <a:buChar char="ü"/>
            </a:pPr>
            <a:r>
              <a:rPr lang="en-US" sz="2200" b="1" dirty="0">
                <a:latin typeface="MinionPro-Regular"/>
              </a:rPr>
              <a:t>Update the right pointer of the new node to point to the current head node (dotted link in below figure) and also make left pointer of new node as NULL.</a:t>
            </a:r>
          </a:p>
          <a:p>
            <a:pPr marL="342900" indent="-342900">
              <a:buFont typeface="Wingdings" panose="05000000000000000000" pitchFamily="2" charset="2"/>
              <a:buChar char="ü"/>
            </a:pPr>
            <a:r>
              <a:rPr lang="en-US" sz="2200" b="1" dirty="0">
                <a:latin typeface="MinionPro-Regular"/>
              </a:rPr>
              <a:t>Update head node’s left pointer to point to the new node and make new node as Head. </a:t>
            </a:r>
          </a:p>
        </p:txBody>
      </p:sp>
      <p:pic>
        <p:nvPicPr>
          <p:cNvPr id="4" name="Picture 3">
            <a:extLst>
              <a:ext uri="{FF2B5EF4-FFF2-40B4-BE49-F238E27FC236}">
                <a16:creationId xmlns:a16="http://schemas.microsoft.com/office/drawing/2014/main" id="{2164DE75-AEB7-3D46-71B1-091D9A348559}"/>
              </a:ext>
            </a:extLst>
          </p:cNvPr>
          <p:cNvPicPr>
            <a:picLocks noChangeAspect="1"/>
          </p:cNvPicPr>
          <p:nvPr/>
        </p:nvPicPr>
        <p:blipFill>
          <a:blip r:embed="rId2"/>
          <a:stretch>
            <a:fillRect/>
          </a:stretch>
        </p:blipFill>
        <p:spPr>
          <a:xfrm>
            <a:off x="243314" y="5109517"/>
            <a:ext cx="5233254" cy="1620664"/>
          </a:xfrm>
          <a:prstGeom prst="rect">
            <a:avLst/>
          </a:prstGeom>
        </p:spPr>
      </p:pic>
      <p:pic>
        <p:nvPicPr>
          <p:cNvPr id="7" name="Picture 6">
            <a:extLst>
              <a:ext uri="{FF2B5EF4-FFF2-40B4-BE49-F238E27FC236}">
                <a16:creationId xmlns:a16="http://schemas.microsoft.com/office/drawing/2014/main" id="{2F6771AE-BB11-DAC8-11EB-8F0F3C03D1EE}"/>
              </a:ext>
            </a:extLst>
          </p:cNvPr>
          <p:cNvPicPr>
            <a:picLocks noChangeAspect="1"/>
          </p:cNvPicPr>
          <p:nvPr/>
        </p:nvPicPr>
        <p:blipFill>
          <a:blip r:embed="rId3"/>
          <a:stretch>
            <a:fillRect/>
          </a:stretch>
        </p:blipFill>
        <p:spPr>
          <a:xfrm>
            <a:off x="6715434" y="5109517"/>
            <a:ext cx="4980109" cy="1620664"/>
          </a:xfrm>
          <a:prstGeom prst="rect">
            <a:avLst/>
          </a:prstGeom>
        </p:spPr>
      </p:pic>
      <p:sp>
        <p:nvSpPr>
          <p:cNvPr id="8" name="Arrow: Right 7">
            <a:extLst>
              <a:ext uri="{FF2B5EF4-FFF2-40B4-BE49-F238E27FC236}">
                <a16:creationId xmlns:a16="http://schemas.microsoft.com/office/drawing/2014/main" id="{D4BBBCCF-0316-BDAC-93B1-1EE2AC07296D}"/>
              </a:ext>
            </a:extLst>
          </p:cNvPr>
          <p:cNvSpPr/>
          <p:nvPr/>
        </p:nvSpPr>
        <p:spPr>
          <a:xfrm>
            <a:off x="5624052" y="5702710"/>
            <a:ext cx="1022554"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9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28763-35F8-FFE2-5F12-75798473F2D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73EFE7-8635-5FF7-9ADC-9A11513BCE3F}"/>
              </a:ext>
            </a:extLst>
          </p:cNvPr>
          <p:cNvSpPr/>
          <p:nvPr/>
        </p:nvSpPr>
        <p:spPr>
          <a:xfrm>
            <a:off x="698090" y="111072"/>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 </a:t>
            </a:r>
            <a:r>
              <a:rPr lang="en-US" sz="4400" b="1" dirty="0">
                <a:solidFill>
                  <a:srgbClr val="C00000"/>
                </a:solidFill>
              </a:rPr>
              <a:t>Insertion</a:t>
            </a:r>
          </a:p>
        </p:txBody>
      </p:sp>
      <p:sp>
        <p:nvSpPr>
          <p:cNvPr id="3" name="TextBox 2">
            <a:extLst>
              <a:ext uri="{FF2B5EF4-FFF2-40B4-BE49-F238E27FC236}">
                <a16:creationId xmlns:a16="http://schemas.microsoft.com/office/drawing/2014/main" id="{B0AB5C2E-BA33-29D4-EA3D-4B9D483E9031}"/>
              </a:ext>
            </a:extLst>
          </p:cNvPr>
          <p:cNvSpPr txBox="1"/>
          <p:nvPr/>
        </p:nvSpPr>
        <p:spPr>
          <a:xfrm>
            <a:off x="469387" y="933410"/>
            <a:ext cx="11729883" cy="6524863"/>
          </a:xfrm>
          <a:prstGeom prst="rect">
            <a:avLst/>
          </a:prstGeom>
          <a:noFill/>
        </p:spPr>
        <p:txBody>
          <a:bodyPr wrap="square">
            <a:spAutoFit/>
          </a:bodyPr>
          <a:lstStyle/>
          <a:p>
            <a:pPr marL="457200" indent="-457200">
              <a:buFont typeface="+mj-lt"/>
              <a:buAutoNum type="alphaLcPeriod" startAt="2"/>
            </a:pPr>
            <a:r>
              <a:rPr lang="en-US" sz="2200" b="1" u="sng" dirty="0">
                <a:solidFill>
                  <a:srgbClr val="FFC000"/>
                </a:solidFill>
                <a:latin typeface="MinionPro-Regular"/>
              </a:rPr>
              <a:t>Inserting a Node in Doubly Linked List at the Ending</a:t>
            </a:r>
          </a:p>
          <a:p>
            <a:r>
              <a:rPr lang="en-US" sz="2200" b="1" dirty="0">
                <a:latin typeface="MinionPro-Regular"/>
              </a:rPr>
              <a:t>In this case, traverse the list till the end and insert the new node.</a:t>
            </a:r>
          </a:p>
          <a:p>
            <a:pPr marL="342900" indent="-342900">
              <a:buFont typeface="Wingdings" panose="05000000000000000000" pitchFamily="2" charset="2"/>
              <a:buChar char="ü"/>
            </a:pPr>
            <a:r>
              <a:rPr lang="en-US" sz="2200" b="1" dirty="0">
                <a:latin typeface="MinionPro-Regular"/>
              </a:rPr>
              <a:t>New node right pointer points to NULL and left pointer points to the end of the list.</a:t>
            </a:r>
          </a:p>
          <a:p>
            <a:pPr marL="342900" indent="-342900">
              <a:buFont typeface="Wingdings" panose="05000000000000000000" pitchFamily="2" charset="2"/>
              <a:buChar char="ü"/>
            </a:pPr>
            <a:r>
              <a:rPr lang="en-US" sz="2200" b="1" dirty="0">
                <a:latin typeface="MinionPro-Regular"/>
              </a:rPr>
              <a:t>Update right pointer of last node to point to new node.</a:t>
            </a: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endParaRPr lang="en-US" sz="2200" b="1" dirty="0">
              <a:latin typeface="MinionPro-Regular"/>
            </a:endParaRPr>
          </a:p>
          <a:p>
            <a:pPr marL="457200" indent="-457200">
              <a:buFont typeface="+mj-lt"/>
              <a:buAutoNum type="alphaLcPeriod" startAt="3"/>
            </a:pPr>
            <a:r>
              <a:rPr lang="en-US" sz="2200" b="1" u="sng" dirty="0">
                <a:solidFill>
                  <a:srgbClr val="FFC000"/>
                </a:solidFill>
                <a:latin typeface="MinionPro-Regular"/>
              </a:rPr>
              <a:t>Inserting a Node in Doubly Linked List at the Middle</a:t>
            </a:r>
          </a:p>
          <a:p>
            <a:r>
              <a:rPr lang="en-US" sz="2200" b="1" dirty="0">
                <a:latin typeface="MinionPro-Regular"/>
              </a:rPr>
              <a:t>As discussed in singly linked lists, traverse the list to the position node and insert the new node.</a:t>
            </a:r>
          </a:p>
          <a:p>
            <a:pPr marL="342900" indent="-342900">
              <a:buFont typeface="Wingdings" panose="05000000000000000000" pitchFamily="2" charset="2"/>
              <a:buChar char="ü"/>
            </a:pPr>
            <a:r>
              <a:rPr lang="en-US" sz="2200" b="1" dirty="0">
                <a:latin typeface="MinionPro-Regular"/>
              </a:rPr>
              <a:t>New node right pointer points to the next node of the position node where we want to insert the new node. Also, new node left pointer points to the position node.</a:t>
            </a:r>
          </a:p>
          <a:p>
            <a:pPr marL="342900" indent="-342900">
              <a:buFont typeface="Wingdings" panose="05000000000000000000" pitchFamily="2" charset="2"/>
              <a:buChar char="ü"/>
            </a:pPr>
            <a:r>
              <a:rPr lang="en-US" sz="2200" b="1" dirty="0">
                <a:latin typeface="MinionPro-Regular"/>
              </a:rPr>
              <a:t>Position node right pointer points to the new node and the next node of position node left pointer points to new node.</a:t>
            </a: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p:txBody>
      </p:sp>
      <p:sp>
        <p:nvSpPr>
          <p:cNvPr id="8" name="Arrow: Right 7">
            <a:extLst>
              <a:ext uri="{FF2B5EF4-FFF2-40B4-BE49-F238E27FC236}">
                <a16:creationId xmlns:a16="http://schemas.microsoft.com/office/drawing/2014/main" id="{DA56C8CF-0137-ECC2-7040-186804C42879}"/>
              </a:ext>
            </a:extLst>
          </p:cNvPr>
          <p:cNvSpPr/>
          <p:nvPr/>
        </p:nvSpPr>
        <p:spPr>
          <a:xfrm>
            <a:off x="5471654" y="2588901"/>
            <a:ext cx="1022554"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9F65E86-9624-19BD-C633-DAAA4C9EA658}"/>
              </a:ext>
            </a:extLst>
          </p:cNvPr>
          <p:cNvPicPr>
            <a:picLocks noChangeAspect="1"/>
          </p:cNvPicPr>
          <p:nvPr/>
        </p:nvPicPr>
        <p:blipFill>
          <a:blip r:embed="rId2"/>
          <a:stretch>
            <a:fillRect/>
          </a:stretch>
        </p:blipFill>
        <p:spPr>
          <a:xfrm>
            <a:off x="454640" y="2389236"/>
            <a:ext cx="4842456" cy="900777"/>
          </a:xfrm>
          <a:prstGeom prst="rect">
            <a:avLst/>
          </a:prstGeom>
        </p:spPr>
      </p:pic>
      <p:pic>
        <p:nvPicPr>
          <p:cNvPr id="12" name="Picture 11">
            <a:extLst>
              <a:ext uri="{FF2B5EF4-FFF2-40B4-BE49-F238E27FC236}">
                <a16:creationId xmlns:a16="http://schemas.microsoft.com/office/drawing/2014/main" id="{C8B19646-EF8F-61B2-A3E2-7ECCA827BACF}"/>
              </a:ext>
            </a:extLst>
          </p:cNvPr>
          <p:cNvPicPr>
            <a:picLocks noChangeAspect="1"/>
          </p:cNvPicPr>
          <p:nvPr/>
        </p:nvPicPr>
        <p:blipFill>
          <a:blip r:embed="rId3"/>
          <a:stretch>
            <a:fillRect/>
          </a:stretch>
        </p:blipFill>
        <p:spPr>
          <a:xfrm>
            <a:off x="6720347" y="2389237"/>
            <a:ext cx="5125099" cy="900777"/>
          </a:xfrm>
          <a:prstGeom prst="rect">
            <a:avLst/>
          </a:prstGeom>
        </p:spPr>
      </p:pic>
      <p:pic>
        <p:nvPicPr>
          <p:cNvPr id="14" name="Picture 13">
            <a:extLst>
              <a:ext uri="{FF2B5EF4-FFF2-40B4-BE49-F238E27FC236}">
                <a16:creationId xmlns:a16="http://schemas.microsoft.com/office/drawing/2014/main" id="{39FD0C5B-6ABF-A8DF-1093-529CE4D7555C}"/>
              </a:ext>
            </a:extLst>
          </p:cNvPr>
          <p:cNvPicPr>
            <a:picLocks noChangeAspect="1"/>
          </p:cNvPicPr>
          <p:nvPr/>
        </p:nvPicPr>
        <p:blipFill>
          <a:blip r:embed="rId4"/>
          <a:stretch>
            <a:fillRect/>
          </a:stretch>
        </p:blipFill>
        <p:spPr>
          <a:xfrm>
            <a:off x="958576" y="5496233"/>
            <a:ext cx="4842456" cy="1250696"/>
          </a:xfrm>
          <a:prstGeom prst="rect">
            <a:avLst/>
          </a:prstGeom>
        </p:spPr>
      </p:pic>
      <p:pic>
        <p:nvPicPr>
          <p:cNvPr id="16" name="Picture 15">
            <a:extLst>
              <a:ext uri="{FF2B5EF4-FFF2-40B4-BE49-F238E27FC236}">
                <a16:creationId xmlns:a16="http://schemas.microsoft.com/office/drawing/2014/main" id="{38C67A76-84B6-78A5-24B6-764B58817C9D}"/>
              </a:ext>
            </a:extLst>
          </p:cNvPr>
          <p:cNvPicPr>
            <a:picLocks noChangeAspect="1"/>
          </p:cNvPicPr>
          <p:nvPr/>
        </p:nvPicPr>
        <p:blipFill>
          <a:blip r:embed="rId5"/>
          <a:stretch>
            <a:fillRect/>
          </a:stretch>
        </p:blipFill>
        <p:spPr>
          <a:xfrm>
            <a:off x="7234050" y="5402687"/>
            <a:ext cx="4842456" cy="1455313"/>
          </a:xfrm>
          <a:prstGeom prst="rect">
            <a:avLst/>
          </a:prstGeom>
        </p:spPr>
      </p:pic>
      <p:sp>
        <p:nvSpPr>
          <p:cNvPr id="17" name="Arrow: Right 16">
            <a:extLst>
              <a:ext uri="{FF2B5EF4-FFF2-40B4-BE49-F238E27FC236}">
                <a16:creationId xmlns:a16="http://schemas.microsoft.com/office/drawing/2014/main" id="{E9CF30A9-CA9E-FC73-05A9-6F6E3471C091}"/>
              </a:ext>
            </a:extLst>
          </p:cNvPr>
          <p:cNvSpPr/>
          <p:nvPr/>
        </p:nvSpPr>
        <p:spPr>
          <a:xfrm>
            <a:off x="6014782" y="5924590"/>
            <a:ext cx="1022554"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31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D1DB9-D863-7170-0D1E-842435A70B91}"/>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D069663-4EB1-ACDC-4EB7-BBD699901BDA}"/>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 </a:t>
            </a:r>
            <a:r>
              <a:rPr lang="en-US" sz="4400" b="1" dirty="0">
                <a:solidFill>
                  <a:srgbClr val="C00000"/>
                </a:solidFill>
              </a:rPr>
              <a:t>Deletion</a:t>
            </a:r>
          </a:p>
        </p:txBody>
      </p:sp>
      <p:sp>
        <p:nvSpPr>
          <p:cNvPr id="3" name="TextBox 2">
            <a:extLst>
              <a:ext uri="{FF2B5EF4-FFF2-40B4-BE49-F238E27FC236}">
                <a16:creationId xmlns:a16="http://schemas.microsoft.com/office/drawing/2014/main" id="{CA5886D4-5061-3793-4D19-DC12A546238B}"/>
              </a:ext>
            </a:extLst>
          </p:cNvPr>
          <p:cNvSpPr txBox="1"/>
          <p:nvPr/>
        </p:nvSpPr>
        <p:spPr>
          <a:xfrm>
            <a:off x="462117" y="1198881"/>
            <a:ext cx="11729883" cy="3816429"/>
          </a:xfrm>
          <a:prstGeom prst="rect">
            <a:avLst/>
          </a:prstGeom>
          <a:noFill/>
        </p:spPr>
        <p:txBody>
          <a:bodyPr wrap="square">
            <a:spAutoFit/>
          </a:bodyPr>
          <a:lstStyle/>
          <a:p>
            <a:r>
              <a:rPr lang="en-US" sz="2200" b="1" dirty="0">
                <a:latin typeface="MinionPro-Regular"/>
              </a:rPr>
              <a:t>Similar to singly linked list deletion, here we have three cases:</a:t>
            </a:r>
          </a:p>
          <a:p>
            <a:pPr marL="914400" lvl="1" indent="-457200">
              <a:buFont typeface="+mj-lt"/>
              <a:buAutoNum type="alphaLcPeriod"/>
            </a:pPr>
            <a:r>
              <a:rPr lang="en-US" sz="2200" b="1" dirty="0">
                <a:latin typeface="MinionPro-Regular"/>
              </a:rPr>
              <a:t>Deleting the first node</a:t>
            </a:r>
          </a:p>
          <a:p>
            <a:pPr marL="914400" lvl="1" indent="-457200">
              <a:buFont typeface="+mj-lt"/>
              <a:buAutoNum type="alphaLcPeriod"/>
            </a:pPr>
            <a:r>
              <a:rPr lang="en-US" sz="2200" b="1" dirty="0">
                <a:latin typeface="MinionPro-Regular"/>
              </a:rPr>
              <a:t>Deleting the last node</a:t>
            </a:r>
          </a:p>
          <a:p>
            <a:pPr marL="914400" lvl="1" indent="-457200">
              <a:buFont typeface="+mj-lt"/>
              <a:buAutoNum type="alphaLcPeriod"/>
            </a:pPr>
            <a:r>
              <a:rPr lang="en-US" sz="2200" b="1" dirty="0">
                <a:latin typeface="MinionPro-Regular"/>
              </a:rPr>
              <a:t>Deleting an intermediate node</a:t>
            </a:r>
          </a:p>
          <a:p>
            <a:pPr lvl="1"/>
            <a:endParaRPr lang="en-US" sz="2200" b="1" dirty="0">
              <a:latin typeface="MinionPro-Regular"/>
            </a:endParaRPr>
          </a:p>
          <a:p>
            <a:pPr lvl="1" indent="-457200">
              <a:buFont typeface="+mj-lt"/>
              <a:buAutoNum type="alphaLcPeriod"/>
            </a:pPr>
            <a:r>
              <a:rPr lang="en-US" sz="2200" b="1" u="sng" dirty="0">
                <a:solidFill>
                  <a:srgbClr val="FFC000"/>
                </a:solidFill>
                <a:latin typeface="MinionPro-Regular"/>
              </a:rPr>
              <a:t>Deleting the First Node in Doubly Linked List</a:t>
            </a:r>
          </a:p>
          <a:p>
            <a:pPr lvl="1"/>
            <a:r>
              <a:rPr lang="en-US" sz="2200" b="1" dirty="0">
                <a:latin typeface="MinionPro-Regular"/>
              </a:rPr>
              <a:t>In this case, the first node (current head node) is removed from the list. It can be done in two</a:t>
            </a:r>
          </a:p>
          <a:p>
            <a:pPr lvl="1"/>
            <a:r>
              <a:rPr lang="en-US" sz="2200" b="1" dirty="0">
                <a:latin typeface="MinionPro-Regular"/>
              </a:rPr>
              <a:t>steps:</a:t>
            </a:r>
          </a:p>
          <a:p>
            <a:pPr marL="800100" lvl="1" indent="-342900">
              <a:buFont typeface="Wingdings" panose="05000000000000000000" pitchFamily="2" charset="2"/>
              <a:buChar char="ü"/>
            </a:pPr>
            <a:r>
              <a:rPr lang="en-US" sz="2200" b="1" dirty="0">
                <a:latin typeface="MinionPro-Regular"/>
              </a:rPr>
              <a:t>Create a temporary node which will point to the same node as that of head.</a:t>
            </a:r>
          </a:p>
          <a:p>
            <a:pPr marL="800100" lvl="1" indent="-342900">
              <a:buFont typeface="Wingdings" panose="05000000000000000000" pitchFamily="2" charset="2"/>
              <a:buChar char="ü"/>
            </a:pPr>
            <a:r>
              <a:rPr lang="en-US" sz="2200" b="1" dirty="0">
                <a:latin typeface="MinionPro-Regular"/>
              </a:rPr>
              <a:t>Now, move the head nodes pointer to the next node and change the heads left pointer to NULL. Then, dispose of the temporary node.</a:t>
            </a:r>
          </a:p>
        </p:txBody>
      </p:sp>
      <p:pic>
        <p:nvPicPr>
          <p:cNvPr id="4" name="Picture 3">
            <a:extLst>
              <a:ext uri="{FF2B5EF4-FFF2-40B4-BE49-F238E27FC236}">
                <a16:creationId xmlns:a16="http://schemas.microsoft.com/office/drawing/2014/main" id="{36B9E6CD-0C2B-1D48-BC4E-79C2F6540E7E}"/>
              </a:ext>
            </a:extLst>
          </p:cNvPr>
          <p:cNvPicPr>
            <a:picLocks noChangeAspect="1"/>
          </p:cNvPicPr>
          <p:nvPr/>
        </p:nvPicPr>
        <p:blipFill>
          <a:blip r:embed="rId2"/>
          <a:stretch>
            <a:fillRect/>
          </a:stretch>
        </p:blipFill>
        <p:spPr>
          <a:xfrm>
            <a:off x="184320" y="5346670"/>
            <a:ext cx="4842456" cy="1339263"/>
          </a:xfrm>
          <a:prstGeom prst="rect">
            <a:avLst/>
          </a:prstGeom>
        </p:spPr>
      </p:pic>
      <p:pic>
        <p:nvPicPr>
          <p:cNvPr id="7" name="Picture 6">
            <a:extLst>
              <a:ext uri="{FF2B5EF4-FFF2-40B4-BE49-F238E27FC236}">
                <a16:creationId xmlns:a16="http://schemas.microsoft.com/office/drawing/2014/main" id="{1771B359-9F97-649F-0005-0371A704D470}"/>
              </a:ext>
            </a:extLst>
          </p:cNvPr>
          <p:cNvPicPr>
            <a:picLocks noChangeAspect="1"/>
          </p:cNvPicPr>
          <p:nvPr/>
        </p:nvPicPr>
        <p:blipFill>
          <a:blip r:embed="rId3"/>
          <a:stretch>
            <a:fillRect/>
          </a:stretch>
        </p:blipFill>
        <p:spPr>
          <a:xfrm>
            <a:off x="7165226" y="5346671"/>
            <a:ext cx="4842456" cy="1339264"/>
          </a:xfrm>
          <a:prstGeom prst="rect">
            <a:avLst/>
          </a:prstGeom>
        </p:spPr>
      </p:pic>
      <p:sp>
        <p:nvSpPr>
          <p:cNvPr id="8" name="Arrow: Right 7">
            <a:extLst>
              <a:ext uri="{FF2B5EF4-FFF2-40B4-BE49-F238E27FC236}">
                <a16:creationId xmlns:a16="http://schemas.microsoft.com/office/drawing/2014/main" id="{9057FCEA-2A9F-5679-3B11-3C6DE08178F2}"/>
              </a:ext>
            </a:extLst>
          </p:cNvPr>
          <p:cNvSpPr/>
          <p:nvPr/>
        </p:nvSpPr>
        <p:spPr>
          <a:xfrm>
            <a:off x="5584724" y="5765578"/>
            <a:ext cx="1022554"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46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ABE22-D9C3-E9B0-A5C5-9EFA86B804F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139CC67-10F1-1133-B67D-56DDD7470BF6}"/>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 </a:t>
            </a:r>
            <a:r>
              <a:rPr lang="en-US" sz="4400" b="1" dirty="0">
                <a:solidFill>
                  <a:srgbClr val="C00000"/>
                </a:solidFill>
              </a:rPr>
              <a:t>Deletion</a:t>
            </a:r>
          </a:p>
        </p:txBody>
      </p:sp>
      <p:sp>
        <p:nvSpPr>
          <p:cNvPr id="3" name="TextBox 2">
            <a:extLst>
              <a:ext uri="{FF2B5EF4-FFF2-40B4-BE49-F238E27FC236}">
                <a16:creationId xmlns:a16="http://schemas.microsoft.com/office/drawing/2014/main" id="{0B88DFB9-D4D9-0016-02C8-DDF7D8859552}"/>
              </a:ext>
            </a:extLst>
          </p:cNvPr>
          <p:cNvSpPr txBox="1"/>
          <p:nvPr/>
        </p:nvSpPr>
        <p:spPr>
          <a:xfrm>
            <a:off x="462117" y="1198881"/>
            <a:ext cx="11729883" cy="2800767"/>
          </a:xfrm>
          <a:prstGeom prst="rect">
            <a:avLst/>
          </a:prstGeom>
          <a:noFill/>
        </p:spPr>
        <p:txBody>
          <a:bodyPr wrap="square">
            <a:spAutoFit/>
          </a:bodyPr>
          <a:lstStyle/>
          <a:p>
            <a:pPr lvl="1" indent="-457200">
              <a:buFont typeface="+mj-lt"/>
              <a:buAutoNum type="alphaLcPeriod" startAt="2"/>
            </a:pPr>
            <a:r>
              <a:rPr lang="en-US" sz="2200" b="1" u="sng" dirty="0">
                <a:solidFill>
                  <a:srgbClr val="FFC000"/>
                </a:solidFill>
                <a:latin typeface="MinionPro-Regular"/>
              </a:rPr>
              <a:t>Deleting the Last Node in Doubly Linked List</a:t>
            </a:r>
          </a:p>
          <a:p>
            <a:pPr lvl="1"/>
            <a:r>
              <a:rPr lang="en-US" sz="2200" b="1" dirty="0">
                <a:latin typeface="MinionPro-Regular"/>
              </a:rPr>
              <a:t>This operation is a bit trickier than removing the first node, because the algorithm should find a</a:t>
            </a:r>
          </a:p>
          <a:p>
            <a:pPr lvl="1"/>
            <a:r>
              <a:rPr lang="en-US" sz="2200" b="1" dirty="0">
                <a:latin typeface="MinionPro-Regular"/>
              </a:rPr>
              <a:t>node, which is previous to the tail first. This can be done in three steps:</a:t>
            </a:r>
          </a:p>
          <a:p>
            <a:pPr marL="800100" lvl="1" indent="-342900">
              <a:buFont typeface="Wingdings" panose="05000000000000000000" pitchFamily="2" charset="2"/>
              <a:buChar char="ü"/>
            </a:pPr>
            <a:r>
              <a:rPr lang="en-US" sz="2200" b="1" dirty="0">
                <a:latin typeface="MinionPro-Regular"/>
              </a:rPr>
              <a:t>Traverse the list and while traversing </a:t>
            </a:r>
            <a:r>
              <a:rPr lang="en-US" sz="2200" b="1" dirty="0">
                <a:solidFill>
                  <a:srgbClr val="FFFF00"/>
                </a:solidFill>
                <a:latin typeface="MinionPro-Regular"/>
              </a:rPr>
              <a:t>maintain the previous node address also</a:t>
            </a:r>
            <a:r>
              <a:rPr lang="en-US" sz="2200" b="1" dirty="0">
                <a:latin typeface="MinionPro-Regular"/>
              </a:rPr>
              <a:t>. By the time we reach the end of the list, we will have </a:t>
            </a:r>
            <a:r>
              <a:rPr lang="en-US" sz="2200" b="1" dirty="0">
                <a:solidFill>
                  <a:srgbClr val="FFFF00"/>
                </a:solidFill>
                <a:latin typeface="MinionPro-Regular"/>
              </a:rPr>
              <a:t>two pointers</a:t>
            </a:r>
            <a:r>
              <a:rPr lang="en-US" sz="2200" b="1" dirty="0">
                <a:latin typeface="MinionPro-Regular"/>
              </a:rPr>
              <a:t>, </a:t>
            </a:r>
            <a:r>
              <a:rPr lang="en-US" sz="2200" b="1" dirty="0">
                <a:solidFill>
                  <a:srgbClr val="FFFF00"/>
                </a:solidFill>
                <a:latin typeface="MinionPro-Regular"/>
              </a:rPr>
              <a:t>one pointing to the tail and the other pointing to the node before the tail.</a:t>
            </a:r>
          </a:p>
          <a:p>
            <a:pPr marL="800100" lvl="1" indent="-342900">
              <a:buFont typeface="Wingdings" panose="05000000000000000000" pitchFamily="2" charset="2"/>
              <a:buChar char="ü"/>
            </a:pPr>
            <a:r>
              <a:rPr lang="en-US" sz="2200" b="1" dirty="0">
                <a:latin typeface="MinionPro-Regular"/>
              </a:rPr>
              <a:t>Update the next pointer of previous node to the tail node with NULL.</a:t>
            </a:r>
          </a:p>
          <a:p>
            <a:pPr marL="800100" lvl="1" indent="-342900">
              <a:buFont typeface="Wingdings" panose="05000000000000000000" pitchFamily="2" charset="2"/>
              <a:buChar char="ü"/>
            </a:pPr>
            <a:r>
              <a:rPr lang="en-US" sz="2200" b="1" dirty="0">
                <a:latin typeface="MinionPro-Regular"/>
              </a:rPr>
              <a:t>Dispose the tail node.</a:t>
            </a:r>
          </a:p>
        </p:txBody>
      </p:sp>
      <p:sp>
        <p:nvSpPr>
          <p:cNvPr id="8" name="Arrow: Right 7">
            <a:extLst>
              <a:ext uri="{FF2B5EF4-FFF2-40B4-BE49-F238E27FC236}">
                <a16:creationId xmlns:a16="http://schemas.microsoft.com/office/drawing/2014/main" id="{2E97F594-6328-CDA8-CB6F-8FF358A74F21}"/>
              </a:ext>
            </a:extLst>
          </p:cNvPr>
          <p:cNvSpPr/>
          <p:nvPr/>
        </p:nvSpPr>
        <p:spPr>
          <a:xfrm>
            <a:off x="3726426" y="4878375"/>
            <a:ext cx="589935"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BB3C14-05F9-37D5-0B76-2D23BBEB3F4C}"/>
              </a:ext>
            </a:extLst>
          </p:cNvPr>
          <p:cNvPicPr>
            <a:picLocks noChangeAspect="1"/>
          </p:cNvPicPr>
          <p:nvPr/>
        </p:nvPicPr>
        <p:blipFill>
          <a:blip r:embed="rId2"/>
          <a:stretch>
            <a:fillRect/>
          </a:stretch>
        </p:blipFill>
        <p:spPr>
          <a:xfrm>
            <a:off x="164656" y="4172028"/>
            <a:ext cx="3463447" cy="1973133"/>
          </a:xfrm>
          <a:prstGeom prst="rect">
            <a:avLst/>
          </a:prstGeom>
        </p:spPr>
      </p:pic>
      <p:pic>
        <p:nvPicPr>
          <p:cNvPr id="10" name="Picture 9">
            <a:extLst>
              <a:ext uri="{FF2B5EF4-FFF2-40B4-BE49-F238E27FC236}">
                <a16:creationId xmlns:a16="http://schemas.microsoft.com/office/drawing/2014/main" id="{FA269648-0FCD-8C52-2C6F-2AF64E466522}"/>
              </a:ext>
            </a:extLst>
          </p:cNvPr>
          <p:cNvPicPr>
            <a:picLocks noChangeAspect="1"/>
          </p:cNvPicPr>
          <p:nvPr/>
        </p:nvPicPr>
        <p:blipFill>
          <a:blip r:embed="rId3"/>
          <a:stretch>
            <a:fillRect/>
          </a:stretch>
        </p:blipFill>
        <p:spPr>
          <a:xfrm>
            <a:off x="4414684" y="4244801"/>
            <a:ext cx="3215148" cy="1900359"/>
          </a:xfrm>
          <a:prstGeom prst="rect">
            <a:avLst/>
          </a:prstGeom>
        </p:spPr>
      </p:pic>
      <p:pic>
        <p:nvPicPr>
          <p:cNvPr id="12" name="Picture 11">
            <a:extLst>
              <a:ext uri="{FF2B5EF4-FFF2-40B4-BE49-F238E27FC236}">
                <a16:creationId xmlns:a16="http://schemas.microsoft.com/office/drawing/2014/main" id="{82C24130-6DB5-E4B9-5EE4-8DC171B77FF4}"/>
              </a:ext>
            </a:extLst>
          </p:cNvPr>
          <p:cNvPicPr>
            <a:picLocks noChangeAspect="1"/>
          </p:cNvPicPr>
          <p:nvPr/>
        </p:nvPicPr>
        <p:blipFill>
          <a:blip r:embed="rId4"/>
          <a:stretch>
            <a:fillRect/>
          </a:stretch>
        </p:blipFill>
        <p:spPr>
          <a:xfrm>
            <a:off x="8416413" y="4190427"/>
            <a:ext cx="3660091" cy="1900359"/>
          </a:xfrm>
          <a:prstGeom prst="rect">
            <a:avLst/>
          </a:prstGeom>
        </p:spPr>
      </p:pic>
      <p:sp>
        <p:nvSpPr>
          <p:cNvPr id="13" name="Arrow: Right 12">
            <a:extLst>
              <a:ext uri="{FF2B5EF4-FFF2-40B4-BE49-F238E27FC236}">
                <a16:creationId xmlns:a16="http://schemas.microsoft.com/office/drawing/2014/main" id="{F76340A0-9EAE-475F-8986-356FC34C17D5}"/>
              </a:ext>
            </a:extLst>
          </p:cNvPr>
          <p:cNvSpPr/>
          <p:nvPr/>
        </p:nvSpPr>
        <p:spPr>
          <a:xfrm>
            <a:off x="7767484" y="4878374"/>
            <a:ext cx="589935"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504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F9490-8B93-33A4-4553-B7DEEB1A188B}"/>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05042E3-5427-9ECD-98E7-30DB72C2A83A}"/>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Doubly Linked List </a:t>
            </a:r>
            <a:r>
              <a:rPr lang="en-US" sz="4400" b="1" dirty="0">
                <a:solidFill>
                  <a:srgbClr val="C00000"/>
                </a:solidFill>
              </a:rPr>
              <a:t>Deletion</a:t>
            </a:r>
          </a:p>
        </p:txBody>
      </p:sp>
      <p:sp>
        <p:nvSpPr>
          <p:cNvPr id="3" name="TextBox 2">
            <a:extLst>
              <a:ext uri="{FF2B5EF4-FFF2-40B4-BE49-F238E27FC236}">
                <a16:creationId xmlns:a16="http://schemas.microsoft.com/office/drawing/2014/main" id="{D38F3B79-F0AB-5238-CBDA-7F22C8A9DF4D}"/>
              </a:ext>
            </a:extLst>
          </p:cNvPr>
          <p:cNvSpPr txBox="1"/>
          <p:nvPr/>
        </p:nvSpPr>
        <p:spPr>
          <a:xfrm>
            <a:off x="462117" y="1198881"/>
            <a:ext cx="11729883" cy="2462213"/>
          </a:xfrm>
          <a:prstGeom prst="rect">
            <a:avLst/>
          </a:prstGeom>
          <a:noFill/>
        </p:spPr>
        <p:txBody>
          <a:bodyPr wrap="square">
            <a:spAutoFit/>
          </a:bodyPr>
          <a:lstStyle/>
          <a:p>
            <a:pPr lvl="1" indent="-457200">
              <a:buFont typeface="+mj-lt"/>
              <a:buAutoNum type="alphaLcPeriod" startAt="3"/>
            </a:pPr>
            <a:r>
              <a:rPr lang="en-US" sz="2200" b="1" u="sng" dirty="0">
                <a:solidFill>
                  <a:srgbClr val="FFC000"/>
                </a:solidFill>
                <a:latin typeface="MinionPro-Regular"/>
              </a:rPr>
              <a:t>Deleting an Intermediate Node in Doubly Linked List</a:t>
            </a:r>
          </a:p>
          <a:p>
            <a:pPr lvl="1"/>
            <a:r>
              <a:rPr lang="en-US" sz="2200" b="1" dirty="0">
                <a:latin typeface="MinionPro-Regular"/>
              </a:rPr>
              <a:t>In this case, the node to be removed is always located between two nodes, and the head and tail links are not updated. The removal can be done in two steps:</a:t>
            </a:r>
          </a:p>
          <a:p>
            <a:pPr marL="800100" lvl="1" indent="-342900">
              <a:buFont typeface="Wingdings" panose="05000000000000000000" pitchFamily="2" charset="2"/>
              <a:buChar char="ü"/>
            </a:pPr>
            <a:r>
              <a:rPr lang="en-US" sz="2200" b="1" dirty="0">
                <a:latin typeface="MinionPro-Regular"/>
              </a:rPr>
              <a:t>Similar to the previous case, maintain the previous node while also traversing the list. Upon locating the node to be deleted, change the previous node’s next pointer to the next node of the node to be deleted.</a:t>
            </a:r>
          </a:p>
          <a:p>
            <a:pPr marL="800100" lvl="1" indent="-342900">
              <a:buFont typeface="Wingdings" panose="05000000000000000000" pitchFamily="2" charset="2"/>
              <a:buChar char="ü"/>
            </a:pPr>
            <a:r>
              <a:rPr lang="en-US" sz="2200" b="1" dirty="0">
                <a:latin typeface="MinionPro-Regular"/>
              </a:rPr>
              <a:t>Dispose of the current node to be deleted.</a:t>
            </a:r>
          </a:p>
        </p:txBody>
      </p:sp>
      <p:sp>
        <p:nvSpPr>
          <p:cNvPr id="13" name="Arrow: Right 12">
            <a:extLst>
              <a:ext uri="{FF2B5EF4-FFF2-40B4-BE49-F238E27FC236}">
                <a16:creationId xmlns:a16="http://schemas.microsoft.com/office/drawing/2014/main" id="{F8A4AF14-666A-D9C4-20D5-6BA9D38A5159}"/>
              </a:ext>
            </a:extLst>
          </p:cNvPr>
          <p:cNvSpPr/>
          <p:nvPr/>
        </p:nvSpPr>
        <p:spPr>
          <a:xfrm>
            <a:off x="5646141" y="4761597"/>
            <a:ext cx="1076633"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5EA5CC2-9214-C4DB-C17A-F88BFF490C35}"/>
              </a:ext>
            </a:extLst>
          </p:cNvPr>
          <p:cNvPicPr>
            <a:picLocks noChangeAspect="1"/>
          </p:cNvPicPr>
          <p:nvPr/>
        </p:nvPicPr>
        <p:blipFill>
          <a:blip r:embed="rId2"/>
          <a:stretch>
            <a:fillRect/>
          </a:stretch>
        </p:blipFill>
        <p:spPr>
          <a:xfrm>
            <a:off x="353962" y="4178710"/>
            <a:ext cx="5115266" cy="1667221"/>
          </a:xfrm>
          <a:prstGeom prst="rect">
            <a:avLst/>
          </a:prstGeom>
        </p:spPr>
      </p:pic>
      <p:pic>
        <p:nvPicPr>
          <p:cNvPr id="9" name="Picture 8">
            <a:extLst>
              <a:ext uri="{FF2B5EF4-FFF2-40B4-BE49-F238E27FC236}">
                <a16:creationId xmlns:a16="http://schemas.microsoft.com/office/drawing/2014/main" id="{7271F4A7-57ED-E770-09A6-73DC92574C3D}"/>
              </a:ext>
            </a:extLst>
          </p:cNvPr>
          <p:cNvPicPr>
            <a:picLocks noChangeAspect="1"/>
          </p:cNvPicPr>
          <p:nvPr/>
        </p:nvPicPr>
        <p:blipFill>
          <a:blip r:embed="rId3"/>
          <a:stretch>
            <a:fillRect/>
          </a:stretch>
        </p:blipFill>
        <p:spPr>
          <a:xfrm>
            <a:off x="6899687" y="4133043"/>
            <a:ext cx="5115266" cy="1712888"/>
          </a:xfrm>
          <a:prstGeom prst="rect">
            <a:avLst/>
          </a:prstGeom>
        </p:spPr>
      </p:pic>
    </p:spTree>
    <p:extLst>
      <p:ext uri="{BB962C8B-B14F-4D97-AF65-F5344CB8AC3E}">
        <p14:creationId xmlns:p14="http://schemas.microsoft.com/office/powerpoint/2010/main" val="653675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8B45B-536C-0AD5-290A-72FBA8F4A441}"/>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6D98739-D653-1DD5-B4E5-107C797C6991}"/>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Circular Linked Lists</a:t>
            </a:r>
          </a:p>
        </p:txBody>
      </p:sp>
      <p:sp>
        <p:nvSpPr>
          <p:cNvPr id="3" name="TextBox 2">
            <a:extLst>
              <a:ext uri="{FF2B5EF4-FFF2-40B4-BE49-F238E27FC236}">
                <a16:creationId xmlns:a16="http://schemas.microsoft.com/office/drawing/2014/main" id="{58EBC296-6AF5-9663-4150-80B2682800F6}"/>
              </a:ext>
            </a:extLst>
          </p:cNvPr>
          <p:cNvSpPr txBox="1"/>
          <p:nvPr/>
        </p:nvSpPr>
        <p:spPr>
          <a:xfrm>
            <a:off x="462117" y="1336533"/>
            <a:ext cx="11729883" cy="2462213"/>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A circular linked list is one, which has </a:t>
            </a:r>
            <a:r>
              <a:rPr lang="en-US" sz="2200" b="1" dirty="0">
                <a:solidFill>
                  <a:srgbClr val="FFFF00"/>
                </a:solidFill>
                <a:latin typeface="MinionPro-Regular"/>
              </a:rPr>
              <a:t>no beginning </a:t>
            </a:r>
            <a:r>
              <a:rPr lang="en-US" sz="2200" b="1" dirty="0">
                <a:latin typeface="MinionPro-Regular"/>
              </a:rPr>
              <a:t>and </a:t>
            </a:r>
            <a:r>
              <a:rPr lang="en-US" sz="2200" b="1" dirty="0">
                <a:solidFill>
                  <a:srgbClr val="FFFF00"/>
                </a:solidFill>
                <a:latin typeface="MinionPro-Regular"/>
              </a:rPr>
              <a:t>no end </a:t>
            </a:r>
            <a:r>
              <a:rPr lang="en-US" sz="2200" b="1" dirty="0">
                <a:latin typeface="MinionPro-Regular"/>
              </a:rPr>
              <a:t>.</a:t>
            </a:r>
          </a:p>
          <a:p>
            <a:pPr marL="342900" indent="-342900">
              <a:buFont typeface="Wingdings" panose="05000000000000000000" pitchFamily="2" charset="2"/>
              <a:buChar char="q"/>
            </a:pPr>
            <a:r>
              <a:rPr lang="en-US" sz="2200" b="1" dirty="0">
                <a:latin typeface="MinionPro-Regular"/>
              </a:rPr>
              <a:t>A singly linked list can be made a circular linked list </a:t>
            </a:r>
            <a:r>
              <a:rPr lang="en-US" sz="2200" b="1" dirty="0">
                <a:solidFill>
                  <a:srgbClr val="FFFF00"/>
                </a:solidFill>
                <a:latin typeface="MinionPro-Regular"/>
              </a:rPr>
              <a:t>by simply storing the address of the very first node in the linked field of the last node</a:t>
            </a:r>
            <a:r>
              <a:rPr lang="en-US" sz="2200" b="1" dirty="0">
                <a:latin typeface="MinionPro-Regular"/>
              </a:rPr>
              <a:t>.</a:t>
            </a:r>
          </a:p>
          <a:p>
            <a:pPr marL="342900" indent="-342900">
              <a:buFont typeface="Wingdings" panose="05000000000000000000" pitchFamily="2" charset="2"/>
              <a:buChar char="q"/>
            </a:pPr>
            <a:r>
              <a:rPr lang="en-US" sz="2200" b="1" dirty="0">
                <a:latin typeface="MinionPro-Regular"/>
              </a:rPr>
              <a:t>While traversing the circular linked lists we should be careful; otherwise, we will be traversing the list </a:t>
            </a:r>
            <a:r>
              <a:rPr lang="en-US" sz="2200" b="1" dirty="0">
                <a:solidFill>
                  <a:srgbClr val="FFFF00"/>
                </a:solidFill>
                <a:latin typeface="MinionPro-Regular"/>
              </a:rPr>
              <a:t>infinitely</a:t>
            </a:r>
            <a:r>
              <a:rPr lang="en-US" sz="2200" b="1" dirty="0">
                <a:latin typeface="MinionPro-Regular"/>
              </a:rPr>
              <a:t>. </a:t>
            </a:r>
          </a:p>
          <a:p>
            <a:pPr marL="342900" indent="-342900">
              <a:buFont typeface="Wingdings" panose="05000000000000000000" pitchFamily="2" charset="2"/>
              <a:buChar char="q"/>
            </a:pPr>
            <a:r>
              <a:rPr lang="en-US" sz="2200" b="1" dirty="0">
                <a:latin typeface="MinionPro-Regular"/>
              </a:rPr>
              <a:t>In circular linked lists, each node has a successor. </a:t>
            </a:r>
          </a:p>
          <a:p>
            <a:pPr marL="342900" indent="-342900">
              <a:buFont typeface="Wingdings" panose="05000000000000000000" pitchFamily="2" charset="2"/>
              <a:buChar char="q"/>
            </a:pPr>
            <a:r>
              <a:rPr lang="en-US" sz="2200" b="1" dirty="0">
                <a:latin typeface="MinionPro-Regular"/>
              </a:rPr>
              <a:t>Note that unlike singly linked lists, there is no node with NULL pointer in a circularly linked list.</a:t>
            </a:r>
          </a:p>
        </p:txBody>
      </p:sp>
      <p:pic>
        <p:nvPicPr>
          <p:cNvPr id="4" name="Picture 3">
            <a:extLst>
              <a:ext uri="{FF2B5EF4-FFF2-40B4-BE49-F238E27FC236}">
                <a16:creationId xmlns:a16="http://schemas.microsoft.com/office/drawing/2014/main" id="{2F97B106-05AB-2E2A-186D-F6BD91D84A65}"/>
              </a:ext>
            </a:extLst>
          </p:cNvPr>
          <p:cNvPicPr>
            <a:picLocks noChangeAspect="1"/>
          </p:cNvPicPr>
          <p:nvPr/>
        </p:nvPicPr>
        <p:blipFill>
          <a:blip r:embed="rId2"/>
          <a:stretch>
            <a:fillRect/>
          </a:stretch>
        </p:blipFill>
        <p:spPr>
          <a:xfrm>
            <a:off x="1043950" y="4031227"/>
            <a:ext cx="10251583" cy="2721666"/>
          </a:xfrm>
          <a:prstGeom prst="rect">
            <a:avLst/>
          </a:prstGeom>
        </p:spPr>
      </p:pic>
    </p:spTree>
    <p:extLst>
      <p:ext uri="{BB962C8B-B14F-4D97-AF65-F5344CB8AC3E}">
        <p14:creationId xmlns:p14="http://schemas.microsoft.com/office/powerpoint/2010/main" val="3650244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1E39D-B0D4-0847-6EF6-6779AA8F73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D37C5-91BD-3E8C-900E-FCB6F5B67BAB}"/>
              </a:ext>
            </a:extLst>
          </p:cNvPr>
          <p:cNvSpPr txBox="1"/>
          <p:nvPr/>
        </p:nvSpPr>
        <p:spPr>
          <a:xfrm>
            <a:off x="462117" y="1493849"/>
            <a:ext cx="11729883" cy="5509200"/>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In some situations, circular linked lists are useful.</a:t>
            </a:r>
          </a:p>
          <a:p>
            <a:r>
              <a:rPr lang="en-US" sz="2200" b="1" dirty="0">
                <a:solidFill>
                  <a:srgbClr val="FFFF00"/>
                </a:solidFill>
                <a:latin typeface="MinionPro-Regular"/>
              </a:rPr>
              <a:t>	For example</a:t>
            </a:r>
            <a:r>
              <a:rPr lang="en-US" sz="2200" b="1" dirty="0">
                <a:latin typeface="MinionPro-Regular"/>
              </a:rPr>
              <a:t>, when several processes are using the same computer resource (CPU) for the 	same amount of time, we have to assure that no process accesses the resource before all 	other processes do (round robin algorithm). </a:t>
            </a:r>
          </a:p>
          <a:p>
            <a:endParaRPr lang="en-US" sz="2200" b="1" dirty="0">
              <a:latin typeface="MinionPro-Regular"/>
            </a:endParaRPr>
          </a:p>
          <a:p>
            <a:pPr marL="342900" indent="-342900">
              <a:buFont typeface="Wingdings" panose="05000000000000000000" pitchFamily="2" charset="2"/>
              <a:buChar char="q"/>
            </a:pPr>
            <a:r>
              <a:rPr lang="en-US" sz="2200" b="1" dirty="0">
                <a:latin typeface="MinionPro-Regular"/>
              </a:rPr>
              <a:t>The following is a type declaration for a circular linked list of integers:</a:t>
            </a: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pPr marL="342900" indent="-342900">
              <a:buFont typeface="Wingdings" panose="05000000000000000000" pitchFamily="2" charset="2"/>
              <a:buChar char="q"/>
            </a:pPr>
            <a:r>
              <a:rPr lang="en-US" sz="2200" b="1" dirty="0">
                <a:latin typeface="MinionPro-Regular"/>
              </a:rPr>
              <a:t>In a circular linked list, we access the elements using the head node (similar to head node in singly linked list and doubly linked lists).</a:t>
            </a:r>
          </a:p>
          <a:p>
            <a:pPr marL="342900" indent="-342900">
              <a:buFont typeface="Wingdings" panose="05000000000000000000" pitchFamily="2" charset="2"/>
              <a:buChar char="q"/>
            </a:pPr>
            <a:r>
              <a:rPr lang="en-US" sz="2200" b="1" dirty="0">
                <a:latin typeface="MinionPro-Regular"/>
              </a:rPr>
              <a:t>Circular linked lists are used in managing the computing resources of a computer. We can use circular lists for implementing stacks and queues.</a:t>
            </a:r>
          </a:p>
        </p:txBody>
      </p:sp>
      <p:sp>
        <p:nvSpPr>
          <p:cNvPr id="2" name="Rectangle: Rounded Corners 1">
            <a:extLst>
              <a:ext uri="{FF2B5EF4-FFF2-40B4-BE49-F238E27FC236}">
                <a16:creationId xmlns:a16="http://schemas.microsoft.com/office/drawing/2014/main" id="{5FD644B9-A540-48D1-C0D7-3F9DFF5E7E09}"/>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Circular Linked Lists</a:t>
            </a:r>
          </a:p>
        </p:txBody>
      </p:sp>
      <p:pic>
        <p:nvPicPr>
          <p:cNvPr id="5" name="Picture 4">
            <a:extLst>
              <a:ext uri="{FF2B5EF4-FFF2-40B4-BE49-F238E27FC236}">
                <a16:creationId xmlns:a16="http://schemas.microsoft.com/office/drawing/2014/main" id="{6973A8C8-86F1-BD5A-E3F5-28DBE15EA880}"/>
              </a:ext>
            </a:extLst>
          </p:cNvPr>
          <p:cNvPicPr>
            <a:picLocks noChangeAspect="1"/>
          </p:cNvPicPr>
          <p:nvPr/>
        </p:nvPicPr>
        <p:blipFill>
          <a:blip r:embed="rId2"/>
          <a:stretch>
            <a:fillRect/>
          </a:stretch>
        </p:blipFill>
        <p:spPr>
          <a:xfrm>
            <a:off x="1641987" y="3834580"/>
            <a:ext cx="8318090" cy="1327355"/>
          </a:xfrm>
          <a:prstGeom prst="rect">
            <a:avLst/>
          </a:prstGeom>
        </p:spPr>
      </p:pic>
    </p:spTree>
    <p:extLst>
      <p:ext uri="{BB962C8B-B14F-4D97-AF65-F5344CB8AC3E}">
        <p14:creationId xmlns:p14="http://schemas.microsoft.com/office/powerpoint/2010/main" val="265776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4B1D-33EB-4A5E-4935-C6F7FC28D13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C7769-0546-F1B1-925E-4021872CF454}"/>
              </a:ext>
            </a:extLst>
          </p:cNvPr>
          <p:cNvSpPr/>
          <p:nvPr/>
        </p:nvSpPr>
        <p:spPr>
          <a:xfrm>
            <a:off x="488373" y="462116"/>
            <a:ext cx="1045325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7030A0"/>
                </a:solidFill>
              </a:rPr>
              <a:t>Contents of the Lecture</a:t>
            </a:r>
          </a:p>
        </p:txBody>
      </p:sp>
      <p:sp>
        <p:nvSpPr>
          <p:cNvPr id="3" name="Rectangle: Rounded Corners 2">
            <a:extLst>
              <a:ext uri="{FF2B5EF4-FFF2-40B4-BE49-F238E27FC236}">
                <a16:creationId xmlns:a16="http://schemas.microsoft.com/office/drawing/2014/main" id="{395CB180-3A3B-FE8D-E507-1F1EB5B59BA3}"/>
              </a:ext>
            </a:extLst>
          </p:cNvPr>
          <p:cNvSpPr/>
          <p:nvPr/>
        </p:nvSpPr>
        <p:spPr>
          <a:xfrm>
            <a:off x="167149" y="1268361"/>
            <a:ext cx="11592231" cy="512752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0" indent="-571500" algn="just">
              <a:buFont typeface="+mj-lt"/>
              <a:buAutoNum type="romanUcPeriod"/>
            </a:pPr>
            <a:r>
              <a:rPr lang="en-US" sz="2800" b="1" dirty="0">
                <a:solidFill>
                  <a:schemeClr val="bg1"/>
                </a:solidFill>
              </a:rPr>
              <a:t>Lists</a:t>
            </a:r>
          </a:p>
          <a:p>
            <a:pPr marL="571500" indent="-571500" algn="just">
              <a:buFont typeface="+mj-lt"/>
              <a:buAutoNum type="romanUcPeriod"/>
            </a:pPr>
            <a:r>
              <a:rPr lang="en-US" sz="2800" b="1" dirty="0">
                <a:solidFill>
                  <a:schemeClr val="bg1"/>
                </a:solidFill>
              </a:rPr>
              <a:t>What is a Linked List?</a:t>
            </a:r>
          </a:p>
          <a:p>
            <a:pPr marL="571500" indent="-571500" algn="just">
              <a:buFont typeface="+mj-lt"/>
              <a:buAutoNum type="romanUcPeriod"/>
            </a:pPr>
            <a:r>
              <a:rPr lang="en-US" sz="2800" b="1" dirty="0">
                <a:solidFill>
                  <a:schemeClr val="bg1"/>
                </a:solidFill>
              </a:rPr>
              <a:t>Linked Lists ADT</a:t>
            </a:r>
          </a:p>
          <a:p>
            <a:pPr marL="571500" indent="-571500" algn="just">
              <a:buFont typeface="+mj-lt"/>
              <a:buAutoNum type="romanUcPeriod"/>
            </a:pPr>
            <a:r>
              <a:rPr lang="en-US" sz="2800" b="1" dirty="0">
                <a:solidFill>
                  <a:schemeClr val="bg1"/>
                </a:solidFill>
              </a:rPr>
              <a:t>Advantages and Disadvantages of Linked Lists</a:t>
            </a:r>
          </a:p>
          <a:p>
            <a:pPr marL="571500" indent="-571500" algn="just">
              <a:buFont typeface="+mj-lt"/>
              <a:buAutoNum type="romanUcPeriod"/>
            </a:pPr>
            <a:r>
              <a:rPr lang="en-US" sz="2800" b="1" dirty="0">
                <a:solidFill>
                  <a:schemeClr val="bg1"/>
                </a:solidFill>
              </a:rPr>
              <a:t>Comparison of Linked Lists with Arrays</a:t>
            </a:r>
          </a:p>
          <a:p>
            <a:pPr marL="571500" indent="-571500" algn="just">
              <a:buFont typeface="+mj-lt"/>
              <a:buAutoNum type="romanUcPeriod"/>
            </a:pPr>
            <a:r>
              <a:rPr lang="en-US" sz="2800" b="1" dirty="0">
                <a:solidFill>
                  <a:schemeClr val="bg1"/>
                </a:solidFill>
              </a:rPr>
              <a:t>Singly Linked Lists</a:t>
            </a:r>
          </a:p>
          <a:p>
            <a:pPr marL="571500" indent="-571500" algn="just">
              <a:buFont typeface="+mj-lt"/>
              <a:buAutoNum type="romanUcPeriod"/>
            </a:pPr>
            <a:r>
              <a:rPr lang="en-US" sz="2800" b="1" dirty="0">
                <a:solidFill>
                  <a:schemeClr val="bg1"/>
                </a:solidFill>
              </a:rPr>
              <a:t>Doubly Linked Lists</a:t>
            </a:r>
          </a:p>
          <a:p>
            <a:pPr marL="571500" indent="-571500" algn="just">
              <a:buFont typeface="+mj-lt"/>
              <a:buAutoNum type="romanUcPeriod"/>
            </a:pPr>
            <a:r>
              <a:rPr lang="en-US" sz="2800" b="1" dirty="0">
                <a:solidFill>
                  <a:schemeClr val="bg1"/>
                </a:solidFill>
              </a:rPr>
              <a:t>Circular Linked Lists</a:t>
            </a:r>
          </a:p>
          <a:p>
            <a:pPr marL="571500" indent="-571500" algn="just">
              <a:buFont typeface="+mj-lt"/>
              <a:buAutoNum type="romanUcPeriod"/>
            </a:pPr>
            <a:r>
              <a:rPr lang="en-US" sz="2800" b="1" dirty="0">
                <a:solidFill>
                  <a:schemeClr val="bg1"/>
                </a:solidFill>
              </a:rPr>
              <a:t>A Memory-efficient Doubly Linked List</a:t>
            </a:r>
          </a:p>
          <a:p>
            <a:pPr marL="571500" indent="-571500" algn="just">
              <a:buFont typeface="+mj-lt"/>
              <a:buAutoNum type="romanUcPeriod"/>
            </a:pPr>
            <a:r>
              <a:rPr lang="en-US" sz="2800" b="1" dirty="0">
                <a:solidFill>
                  <a:schemeClr val="bg1"/>
                </a:solidFill>
              </a:rPr>
              <a:t>Unrolled Linked Lists</a:t>
            </a:r>
          </a:p>
          <a:p>
            <a:pPr marL="571500" indent="-571500" algn="just">
              <a:buFont typeface="+mj-lt"/>
              <a:buAutoNum type="romanUcPeriod"/>
            </a:pPr>
            <a:r>
              <a:rPr lang="en-US" sz="2800" b="1" dirty="0">
                <a:solidFill>
                  <a:schemeClr val="bg1"/>
                </a:solidFill>
              </a:rPr>
              <a:t>Skip Lists</a:t>
            </a:r>
          </a:p>
        </p:txBody>
      </p:sp>
    </p:spTree>
    <p:extLst>
      <p:ext uri="{BB962C8B-B14F-4D97-AF65-F5344CB8AC3E}">
        <p14:creationId xmlns:p14="http://schemas.microsoft.com/office/powerpoint/2010/main" val="3606642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9DE4-8D27-4B83-D455-8D620BEBF3B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E48B069-0AF8-AB5A-7EB1-BB3F681B883C}"/>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Counting Nodes </a:t>
            </a:r>
            <a:r>
              <a:rPr lang="en-US" sz="4400" b="1" dirty="0">
                <a:solidFill>
                  <a:srgbClr val="7030A0"/>
                </a:solidFill>
              </a:rPr>
              <a:t>in a Circular Linked List</a:t>
            </a:r>
          </a:p>
        </p:txBody>
      </p:sp>
      <p:sp>
        <p:nvSpPr>
          <p:cNvPr id="3" name="TextBox 2">
            <a:extLst>
              <a:ext uri="{FF2B5EF4-FFF2-40B4-BE49-F238E27FC236}">
                <a16:creationId xmlns:a16="http://schemas.microsoft.com/office/drawing/2014/main" id="{EF92B9C2-BF3D-0467-884D-65A5E292CED8}"/>
              </a:ext>
            </a:extLst>
          </p:cNvPr>
          <p:cNvSpPr txBox="1"/>
          <p:nvPr/>
        </p:nvSpPr>
        <p:spPr>
          <a:xfrm>
            <a:off x="462117" y="1198881"/>
            <a:ext cx="11729883" cy="2123658"/>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The circular list is accessible through the node marked </a:t>
            </a:r>
            <a:r>
              <a:rPr lang="en-US" sz="2200" b="1" dirty="0">
                <a:solidFill>
                  <a:srgbClr val="FFFF00"/>
                </a:solidFill>
                <a:latin typeface="MinionPro-Regular"/>
              </a:rPr>
              <a:t>head</a:t>
            </a:r>
            <a:r>
              <a:rPr lang="en-US" sz="2200" b="1" dirty="0">
                <a:latin typeface="MinionPro-Regular"/>
              </a:rPr>
              <a:t>. </a:t>
            </a:r>
          </a:p>
          <a:p>
            <a:pPr marL="342900" indent="-342900">
              <a:buFont typeface="Wingdings" panose="05000000000000000000" pitchFamily="2" charset="2"/>
              <a:buChar char="q"/>
            </a:pPr>
            <a:r>
              <a:rPr lang="en-US" sz="2200" b="1" dirty="0">
                <a:latin typeface="MinionPro-Regular"/>
              </a:rPr>
              <a:t>To count the nodes, the list has to be traversed from the node marked head, with the help of a dummy node current, and stop the counting when current reaches the starting node head.</a:t>
            </a:r>
          </a:p>
          <a:p>
            <a:pPr marL="342900" indent="-342900">
              <a:buFont typeface="Wingdings" panose="05000000000000000000" pitchFamily="2" charset="2"/>
              <a:buChar char="q"/>
            </a:pPr>
            <a:r>
              <a:rPr lang="en-US" sz="2200" b="1" dirty="0">
                <a:latin typeface="MinionPro-Regular"/>
              </a:rPr>
              <a:t>If </a:t>
            </a:r>
            <a:r>
              <a:rPr lang="en-US" sz="2200" b="1" dirty="0">
                <a:solidFill>
                  <a:srgbClr val="FFFF00"/>
                </a:solidFill>
                <a:latin typeface="MinionPro-Regular"/>
              </a:rPr>
              <a:t>the list is empty</a:t>
            </a:r>
            <a:r>
              <a:rPr lang="en-US" sz="2200" b="1" dirty="0">
                <a:latin typeface="MinionPro-Regular"/>
              </a:rPr>
              <a:t>, </a:t>
            </a:r>
            <a:r>
              <a:rPr lang="en-US" sz="2200" b="1" dirty="0">
                <a:solidFill>
                  <a:srgbClr val="FFFF00"/>
                </a:solidFill>
                <a:latin typeface="MinionPro-Regular"/>
              </a:rPr>
              <a:t>head will be NULL</a:t>
            </a:r>
            <a:r>
              <a:rPr lang="en-US" sz="2200" b="1" dirty="0">
                <a:latin typeface="MinionPro-Regular"/>
              </a:rPr>
              <a:t>, and in that case set </a:t>
            </a:r>
            <a:r>
              <a:rPr lang="en-US" sz="2200" b="1" dirty="0">
                <a:solidFill>
                  <a:srgbClr val="FFFF00"/>
                </a:solidFill>
                <a:latin typeface="MinionPro-Regular"/>
              </a:rPr>
              <a:t>count = 0</a:t>
            </a:r>
            <a:r>
              <a:rPr lang="en-US" sz="2200" b="1" dirty="0">
                <a:latin typeface="MinionPro-Regular"/>
              </a:rPr>
              <a:t>. </a:t>
            </a:r>
          </a:p>
          <a:p>
            <a:pPr marL="342900" indent="-342900">
              <a:buFont typeface="Wingdings" panose="05000000000000000000" pitchFamily="2" charset="2"/>
              <a:buChar char="q"/>
            </a:pPr>
            <a:r>
              <a:rPr lang="en-US" sz="2200" b="1" dirty="0">
                <a:latin typeface="MinionPro-Regular"/>
              </a:rPr>
              <a:t>Otherwise, set the </a:t>
            </a:r>
            <a:r>
              <a:rPr lang="en-US" sz="2200" b="1" dirty="0">
                <a:solidFill>
                  <a:srgbClr val="FFFF00"/>
                </a:solidFill>
                <a:latin typeface="MinionPro-Regular"/>
              </a:rPr>
              <a:t>current pointer to the first node</a:t>
            </a:r>
            <a:r>
              <a:rPr lang="en-US" sz="2200" b="1" dirty="0">
                <a:latin typeface="MinionPro-Regular"/>
              </a:rPr>
              <a:t>, and keep on counting </a:t>
            </a:r>
            <a:r>
              <a:rPr lang="en-US" sz="2200" b="1" dirty="0">
                <a:solidFill>
                  <a:srgbClr val="FFFF00"/>
                </a:solidFill>
                <a:latin typeface="MinionPro-Regular"/>
              </a:rPr>
              <a:t>till the current pointer reaches the starting node</a:t>
            </a:r>
            <a:r>
              <a:rPr lang="en-US" sz="2200" b="1" dirty="0">
                <a:latin typeface="MinionPro-Regular"/>
              </a:rPr>
              <a:t>.</a:t>
            </a:r>
          </a:p>
        </p:txBody>
      </p:sp>
      <p:pic>
        <p:nvPicPr>
          <p:cNvPr id="7" name="Picture 6">
            <a:extLst>
              <a:ext uri="{FF2B5EF4-FFF2-40B4-BE49-F238E27FC236}">
                <a16:creationId xmlns:a16="http://schemas.microsoft.com/office/drawing/2014/main" id="{343DCD22-07D9-5A76-EEE8-BC280C8C4839}"/>
              </a:ext>
            </a:extLst>
          </p:cNvPr>
          <p:cNvPicPr>
            <a:picLocks noChangeAspect="1"/>
          </p:cNvPicPr>
          <p:nvPr/>
        </p:nvPicPr>
        <p:blipFill>
          <a:blip r:embed="rId2"/>
          <a:stretch>
            <a:fillRect/>
          </a:stretch>
        </p:blipFill>
        <p:spPr>
          <a:xfrm>
            <a:off x="167148" y="3954853"/>
            <a:ext cx="4572000" cy="1551211"/>
          </a:xfrm>
          <a:prstGeom prst="rect">
            <a:avLst/>
          </a:prstGeom>
        </p:spPr>
      </p:pic>
      <p:pic>
        <p:nvPicPr>
          <p:cNvPr id="9" name="Picture 8">
            <a:extLst>
              <a:ext uri="{FF2B5EF4-FFF2-40B4-BE49-F238E27FC236}">
                <a16:creationId xmlns:a16="http://schemas.microsoft.com/office/drawing/2014/main" id="{4B928862-E5EF-F3BB-CF7E-E31E1A813161}"/>
              </a:ext>
            </a:extLst>
          </p:cNvPr>
          <p:cNvPicPr>
            <a:picLocks noChangeAspect="1"/>
          </p:cNvPicPr>
          <p:nvPr/>
        </p:nvPicPr>
        <p:blipFill>
          <a:blip r:embed="rId3"/>
          <a:stretch>
            <a:fillRect/>
          </a:stretch>
        </p:blipFill>
        <p:spPr>
          <a:xfrm>
            <a:off x="4857135" y="3175819"/>
            <a:ext cx="7091551" cy="3569110"/>
          </a:xfrm>
          <a:prstGeom prst="rect">
            <a:avLst/>
          </a:prstGeom>
        </p:spPr>
      </p:pic>
    </p:spTree>
    <p:extLst>
      <p:ext uri="{BB962C8B-B14F-4D97-AF65-F5344CB8AC3E}">
        <p14:creationId xmlns:p14="http://schemas.microsoft.com/office/powerpoint/2010/main" val="3047959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074D7-D271-ECB3-ED72-846712E4840F}"/>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001DDCA-073C-D996-5CB3-77993DA4EDA4}"/>
              </a:ext>
            </a:extLst>
          </p:cNvPr>
          <p:cNvSpPr/>
          <p:nvPr/>
        </p:nvSpPr>
        <p:spPr>
          <a:xfrm>
            <a:off x="223741" y="269627"/>
            <a:ext cx="11248103"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Printing</a:t>
            </a:r>
            <a:r>
              <a:rPr lang="en-US" sz="4400" b="1" dirty="0">
                <a:solidFill>
                  <a:srgbClr val="7030A0"/>
                </a:solidFill>
              </a:rPr>
              <a:t> the Contents of a Circular Linked List</a:t>
            </a:r>
          </a:p>
        </p:txBody>
      </p:sp>
      <p:sp>
        <p:nvSpPr>
          <p:cNvPr id="3" name="TextBox 2">
            <a:extLst>
              <a:ext uri="{FF2B5EF4-FFF2-40B4-BE49-F238E27FC236}">
                <a16:creationId xmlns:a16="http://schemas.microsoft.com/office/drawing/2014/main" id="{A777A423-9EBC-1202-0CB7-F5CA37284E27}"/>
              </a:ext>
            </a:extLst>
          </p:cNvPr>
          <p:cNvSpPr txBox="1"/>
          <p:nvPr/>
        </p:nvSpPr>
        <p:spPr>
          <a:xfrm>
            <a:off x="462117" y="1198881"/>
            <a:ext cx="11729883" cy="1785104"/>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We assume here that the list is being accessed by its head node. Since all the nodes are arranged in a circular fashion, the tail node of the list will be the node previous to the head node. </a:t>
            </a:r>
          </a:p>
          <a:p>
            <a:pPr marL="342900" indent="-342900">
              <a:buFont typeface="Wingdings" panose="05000000000000000000" pitchFamily="2" charset="2"/>
              <a:buChar char="q"/>
            </a:pPr>
            <a:r>
              <a:rPr lang="en-US" sz="2200" b="1" dirty="0">
                <a:latin typeface="MinionPro-Regular"/>
              </a:rPr>
              <a:t>Let us assume we want to print the contents of the nodes starting with the head node. </a:t>
            </a:r>
          </a:p>
          <a:p>
            <a:pPr marL="342900" indent="-342900">
              <a:buFont typeface="Wingdings" panose="05000000000000000000" pitchFamily="2" charset="2"/>
              <a:buChar char="q"/>
            </a:pPr>
            <a:r>
              <a:rPr lang="en-US" sz="2200" b="1" dirty="0">
                <a:solidFill>
                  <a:srgbClr val="FFFF00"/>
                </a:solidFill>
                <a:latin typeface="MinionPro-Regular"/>
              </a:rPr>
              <a:t>Print its contents, move to the next node and continue printing till we reach the head node again.</a:t>
            </a:r>
          </a:p>
        </p:txBody>
      </p:sp>
      <p:pic>
        <p:nvPicPr>
          <p:cNvPr id="4" name="Picture 3">
            <a:extLst>
              <a:ext uri="{FF2B5EF4-FFF2-40B4-BE49-F238E27FC236}">
                <a16:creationId xmlns:a16="http://schemas.microsoft.com/office/drawing/2014/main" id="{151C0098-E4B3-D258-A60E-0439B362E96B}"/>
              </a:ext>
            </a:extLst>
          </p:cNvPr>
          <p:cNvPicPr>
            <a:picLocks noChangeAspect="1"/>
          </p:cNvPicPr>
          <p:nvPr/>
        </p:nvPicPr>
        <p:blipFill>
          <a:blip r:embed="rId2"/>
          <a:stretch>
            <a:fillRect/>
          </a:stretch>
        </p:blipFill>
        <p:spPr>
          <a:xfrm>
            <a:off x="125327" y="3913239"/>
            <a:ext cx="4515499" cy="1446550"/>
          </a:xfrm>
          <a:prstGeom prst="rect">
            <a:avLst/>
          </a:prstGeom>
        </p:spPr>
      </p:pic>
      <p:pic>
        <p:nvPicPr>
          <p:cNvPr id="7" name="Picture 6">
            <a:extLst>
              <a:ext uri="{FF2B5EF4-FFF2-40B4-BE49-F238E27FC236}">
                <a16:creationId xmlns:a16="http://schemas.microsoft.com/office/drawing/2014/main" id="{3A2DCA5A-428A-F957-6F51-4FEDF2F049C5}"/>
              </a:ext>
            </a:extLst>
          </p:cNvPr>
          <p:cNvPicPr>
            <a:picLocks noChangeAspect="1"/>
          </p:cNvPicPr>
          <p:nvPr/>
        </p:nvPicPr>
        <p:blipFill>
          <a:blip r:embed="rId3"/>
          <a:stretch>
            <a:fillRect/>
          </a:stretch>
        </p:blipFill>
        <p:spPr>
          <a:xfrm>
            <a:off x="5073445" y="3345945"/>
            <a:ext cx="6816247" cy="3398984"/>
          </a:xfrm>
          <a:prstGeom prst="rect">
            <a:avLst/>
          </a:prstGeom>
        </p:spPr>
      </p:pic>
    </p:spTree>
    <p:extLst>
      <p:ext uri="{BB962C8B-B14F-4D97-AF65-F5344CB8AC3E}">
        <p14:creationId xmlns:p14="http://schemas.microsoft.com/office/powerpoint/2010/main" val="2451797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F04CD-22AE-2C74-94C0-F3779305F13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086839D-2077-AC3F-C762-F9E5E1E0E478}"/>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7030A0"/>
                </a:solidFill>
              </a:rPr>
              <a:t>Inserting a Node </a:t>
            </a:r>
            <a:r>
              <a:rPr lang="en-US" sz="3600" b="1" dirty="0">
                <a:solidFill>
                  <a:srgbClr val="C00000"/>
                </a:solidFill>
              </a:rPr>
              <a:t>at the End </a:t>
            </a:r>
            <a:r>
              <a:rPr lang="en-US" sz="3600" b="1" dirty="0">
                <a:solidFill>
                  <a:srgbClr val="7030A0"/>
                </a:solidFill>
              </a:rPr>
              <a:t>of a Circular Linked List</a:t>
            </a:r>
          </a:p>
        </p:txBody>
      </p:sp>
      <p:sp>
        <p:nvSpPr>
          <p:cNvPr id="3" name="TextBox 2">
            <a:extLst>
              <a:ext uri="{FF2B5EF4-FFF2-40B4-BE49-F238E27FC236}">
                <a16:creationId xmlns:a16="http://schemas.microsoft.com/office/drawing/2014/main" id="{A9B31872-A50D-D17E-4F65-E00F6D78BC95}"/>
              </a:ext>
            </a:extLst>
          </p:cNvPr>
          <p:cNvSpPr txBox="1"/>
          <p:nvPr/>
        </p:nvSpPr>
        <p:spPr>
          <a:xfrm>
            <a:off x="462117" y="1198881"/>
            <a:ext cx="11729883" cy="2800767"/>
          </a:xfrm>
          <a:prstGeom prst="rect">
            <a:avLst/>
          </a:prstGeom>
          <a:noFill/>
        </p:spPr>
        <p:txBody>
          <a:bodyPr wrap="square">
            <a:spAutoFit/>
          </a:bodyPr>
          <a:lstStyle/>
          <a:p>
            <a:r>
              <a:rPr lang="en-US" sz="2200" b="1" dirty="0">
                <a:latin typeface="MinionPro-Regular"/>
              </a:rPr>
              <a:t>Let us add a node containing data, at the end of a list (circular list) headed by head. The new</a:t>
            </a:r>
          </a:p>
          <a:p>
            <a:r>
              <a:rPr lang="en-US" sz="2200" b="1" dirty="0">
                <a:latin typeface="MinionPro-Regular"/>
              </a:rPr>
              <a:t>node will be placed just after the tail node (which is the last node of the list), which means it will</a:t>
            </a:r>
          </a:p>
          <a:p>
            <a:r>
              <a:rPr lang="en-US" sz="2200" b="1" dirty="0">
                <a:latin typeface="MinionPro-Regular"/>
              </a:rPr>
              <a:t>have to be inserted in between the tail node and the first node.</a:t>
            </a:r>
          </a:p>
          <a:p>
            <a:endParaRPr lang="en-US" sz="2200" b="1" dirty="0">
              <a:latin typeface="MinionPro-Regular"/>
            </a:endParaRPr>
          </a:p>
          <a:p>
            <a:pPr marL="342900" indent="-342900">
              <a:buFont typeface="Wingdings" panose="05000000000000000000" pitchFamily="2" charset="2"/>
              <a:buChar char="ü"/>
            </a:pPr>
            <a:r>
              <a:rPr lang="en-US" sz="2200" b="1" dirty="0">
                <a:latin typeface="MinionPro-Regular"/>
              </a:rPr>
              <a:t>Create a new node and initially keep its next pointer pointing to itself.</a:t>
            </a:r>
          </a:p>
          <a:p>
            <a:pPr marL="342900" indent="-342900">
              <a:buFont typeface="Wingdings" panose="05000000000000000000" pitchFamily="2" charset="2"/>
              <a:buChar char="ü"/>
            </a:pPr>
            <a:r>
              <a:rPr lang="en-US" sz="2200" b="1" dirty="0">
                <a:latin typeface="MinionPro-Regular"/>
              </a:rPr>
              <a:t>Update the next pointer of the new node with the head node and also traverse the list to the tail. That means in a circular list we should </a:t>
            </a:r>
            <a:r>
              <a:rPr lang="en-US" sz="2200" b="1" dirty="0">
                <a:solidFill>
                  <a:srgbClr val="FFFF00"/>
                </a:solidFill>
                <a:latin typeface="MinionPro-Regular"/>
              </a:rPr>
              <a:t>stop at the node whose next node is head</a:t>
            </a:r>
            <a:r>
              <a:rPr lang="en-US" sz="2200" b="1" dirty="0">
                <a:latin typeface="MinionPro-Regular"/>
              </a:rPr>
              <a:t>.</a:t>
            </a:r>
          </a:p>
          <a:p>
            <a:pPr marL="342900" indent="-342900">
              <a:buFont typeface="Wingdings" panose="05000000000000000000" pitchFamily="2" charset="2"/>
              <a:buChar char="ü"/>
            </a:pPr>
            <a:r>
              <a:rPr lang="en-US" sz="2200" b="1" dirty="0">
                <a:latin typeface="MinionPro-Regular"/>
              </a:rPr>
              <a:t>Update the next pointer of the previous node to point to the new node.</a:t>
            </a:r>
          </a:p>
        </p:txBody>
      </p:sp>
      <p:pic>
        <p:nvPicPr>
          <p:cNvPr id="4" name="Picture 3">
            <a:extLst>
              <a:ext uri="{FF2B5EF4-FFF2-40B4-BE49-F238E27FC236}">
                <a16:creationId xmlns:a16="http://schemas.microsoft.com/office/drawing/2014/main" id="{38BD5906-F64E-EEB0-3F21-6AA79ECF9869}"/>
              </a:ext>
            </a:extLst>
          </p:cNvPr>
          <p:cNvPicPr>
            <a:picLocks noChangeAspect="1"/>
          </p:cNvPicPr>
          <p:nvPr/>
        </p:nvPicPr>
        <p:blipFill>
          <a:blip r:embed="rId2"/>
          <a:stretch>
            <a:fillRect/>
          </a:stretch>
        </p:blipFill>
        <p:spPr>
          <a:xfrm>
            <a:off x="115494" y="4810054"/>
            <a:ext cx="3522441" cy="1792310"/>
          </a:xfrm>
          <a:prstGeom prst="rect">
            <a:avLst/>
          </a:prstGeom>
        </p:spPr>
      </p:pic>
      <p:pic>
        <p:nvPicPr>
          <p:cNvPr id="7" name="Picture 6">
            <a:extLst>
              <a:ext uri="{FF2B5EF4-FFF2-40B4-BE49-F238E27FC236}">
                <a16:creationId xmlns:a16="http://schemas.microsoft.com/office/drawing/2014/main" id="{AE83F823-8F07-038F-588C-D8761ED7424D}"/>
              </a:ext>
            </a:extLst>
          </p:cNvPr>
          <p:cNvPicPr>
            <a:picLocks noChangeAspect="1"/>
          </p:cNvPicPr>
          <p:nvPr/>
        </p:nvPicPr>
        <p:blipFill>
          <a:blip r:embed="rId3"/>
          <a:stretch>
            <a:fillRect/>
          </a:stretch>
        </p:blipFill>
        <p:spPr>
          <a:xfrm>
            <a:off x="4520346" y="4810054"/>
            <a:ext cx="3433951" cy="1792310"/>
          </a:xfrm>
          <a:prstGeom prst="rect">
            <a:avLst/>
          </a:prstGeom>
        </p:spPr>
      </p:pic>
      <p:pic>
        <p:nvPicPr>
          <p:cNvPr id="9" name="Picture 8">
            <a:extLst>
              <a:ext uri="{FF2B5EF4-FFF2-40B4-BE49-F238E27FC236}">
                <a16:creationId xmlns:a16="http://schemas.microsoft.com/office/drawing/2014/main" id="{000245B0-B36F-CD57-6F0C-C0FCCF7EA5F0}"/>
              </a:ext>
            </a:extLst>
          </p:cNvPr>
          <p:cNvPicPr>
            <a:picLocks noChangeAspect="1"/>
          </p:cNvPicPr>
          <p:nvPr/>
        </p:nvPicPr>
        <p:blipFill>
          <a:blip r:embed="rId4"/>
          <a:stretch>
            <a:fillRect/>
          </a:stretch>
        </p:blipFill>
        <p:spPr>
          <a:xfrm>
            <a:off x="8642554" y="4824221"/>
            <a:ext cx="3433951" cy="1778143"/>
          </a:xfrm>
          <a:prstGeom prst="rect">
            <a:avLst/>
          </a:prstGeom>
        </p:spPr>
      </p:pic>
      <p:sp>
        <p:nvSpPr>
          <p:cNvPr id="10" name="Arrow: Right 9">
            <a:extLst>
              <a:ext uri="{FF2B5EF4-FFF2-40B4-BE49-F238E27FC236}">
                <a16:creationId xmlns:a16="http://schemas.microsoft.com/office/drawing/2014/main" id="{006E8B40-71BD-683B-C646-E07DECF722C8}"/>
              </a:ext>
            </a:extLst>
          </p:cNvPr>
          <p:cNvSpPr/>
          <p:nvPr/>
        </p:nvSpPr>
        <p:spPr>
          <a:xfrm>
            <a:off x="3814915" y="5538345"/>
            <a:ext cx="528451"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E6D5443-2505-0913-35B2-A353CCA430CA}"/>
              </a:ext>
            </a:extLst>
          </p:cNvPr>
          <p:cNvSpPr/>
          <p:nvPr/>
        </p:nvSpPr>
        <p:spPr>
          <a:xfrm>
            <a:off x="8034200" y="5455486"/>
            <a:ext cx="528451" cy="50144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581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941D3-2F9A-7671-77DA-B5BD924FD98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5CB83FC-BEF7-CBB5-89D9-FB6E7043B32B}"/>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rPr>
              <a:t>Inserting a Node </a:t>
            </a:r>
            <a:r>
              <a:rPr lang="en-US" sz="3200" b="1" dirty="0">
                <a:solidFill>
                  <a:srgbClr val="C00000"/>
                </a:solidFill>
              </a:rPr>
              <a:t>at the Front </a:t>
            </a:r>
            <a:r>
              <a:rPr lang="en-US" sz="3200" b="1" dirty="0">
                <a:solidFill>
                  <a:srgbClr val="7030A0"/>
                </a:solidFill>
              </a:rPr>
              <a:t>of a Circular Linked List</a:t>
            </a:r>
          </a:p>
        </p:txBody>
      </p:sp>
      <p:sp>
        <p:nvSpPr>
          <p:cNvPr id="3" name="TextBox 2">
            <a:extLst>
              <a:ext uri="{FF2B5EF4-FFF2-40B4-BE49-F238E27FC236}">
                <a16:creationId xmlns:a16="http://schemas.microsoft.com/office/drawing/2014/main" id="{3820C8E7-EBDB-81F8-39A7-3320CAFF9237}"/>
              </a:ext>
            </a:extLst>
          </p:cNvPr>
          <p:cNvSpPr txBox="1"/>
          <p:nvPr/>
        </p:nvSpPr>
        <p:spPr>
          <a:xfrm>
            <a:off x="462117" y="1198881"/>
            <a:ext cx="11729883" cy="2800767"/>
          </a:xfrm>
          <a:prstGeom prst="rect">
            <a:avLst/>
          </a:prstGeom>
          <a:noFill/>
        </p:spPr>
        <p:txBody>
          <a:bodyPr wrap="square">
            <a:spAutoFit/>
          </a:bodyPr>
          <a:lstStyle/>
          <a:p>
            <a:r>
              <a:rPr lang="en-US" sz="2200" b="1" dirty="0">
                <a:latin typeface="MinionPro-Regular"/>
              </a:rPr>
              <a:t>The only difference between inserting a node at the beginning and at the end is that, after inserting</a:t>
            </a:r>
          </a:p>
          <a:p>
            <a:r>
              <a:rPr lang="en-US" sz="2200" b="1" dirty="0">
                <a:latin typeface="MinionPro-Regular"/>
              </a:rPr>
              <a:t>the new node, we just need to update the pointer. The steps for doing this are given below:</a:t>
            </a:r>
          </a:p>
          <a:p>
            <a:pPr marL="342900" indent="-342900">
              <a:buFont typeface="Wingdings" panose="05000000000000000000" pitchFamily="2" charset="2"/>
              <a:buChar char="ü"/>
            </a:pPr>
            <a:r>
              <a:rPr lang="en-US" sz="2200" b="1" dirty="0">
                <a:latin typeface="MinionPro-Regular"/>
              </a:rPr>
              <a:t>Create a new node and initially keep its next pointer pointing to itself.</a:t>
            </a:r>
          </a:p>
          <a:p>
            <a:pPr marL="342900" indent="-342900">
              <a:buFont typeface="Wingdings" panose="05000000000000000000" pitchFamily="2" charset="2"/>
              <a:buChar char="ü"/>
            </a:pPr>
            <a:r>
              <a:rPr lang="en-US" sz="2200" b="1" dirty="0">
                <a:latin typeface="MinionPro-Regular"/>
              </a:rPr>
              <a:t>Update the next pointer of the new node with the head node and also traverse the list until the tail. That means in a circular list we should stop at the node which is its previous node in the list.</a:t>
            </a:r>
          </a:p>
          <a:p>
            <a:pPr marL="342900" indent="-342900">
              <a:buFont typeface="Wingdings" panose="05000000000000000000" pitchFamily="2" charset="2"/>
              <a:buChar char="ü"/>
            </a:pPr>
            <a:r>
              <a:rPr lang="en-US" sz="2200" b="1" dirty="0">
                <a:latin typeface="MinionPro-Regular"/>
              </a:rPr>
              <a:t>Update the previous head node in the list to point to the new node.</a:t>
            </a:r>
          </a:p>
          <a:p>
            <a:pPr marL="342900" indent="-342900">
              <a:buFont typeface="Wingdings" panose="05000000000000000000" pitchFamily="2" charset="2"/>
              <a:buChar char="ü"/>
            </a:pPr>
            <a:r>
              <a:rPr lang="en-US" sz="2200" b="1" dirty="0">
                <a:latin typeface="MinionPro-Regular"/>
              </a:rPr>
              <a:t>Make the new node as the head.</a:t>
            </a:r>
          </a:p>
          <a:p>
            <a:endParaRPr lang="en-US" sz="2200" b="1" dirty="0">
              <a:latin typeface="MinionPro-Regular"/>
            </a:endParaRPr>
          </a:p>
        </p:txBody>
      </p:sp>
      <p:pic>
        <p:nvPicPr>
          <p:cNvPr id="4" name="Picture 3">
            <a:extLst>
              <a:ext uri="{FF2B5EF4-FFF2-40B4-BE49-F238E27FC236}">
                <a16:creationId xmlns:a16="http://schemas.microsoft.com/office/drawing/2014/main" id="{2AF29A9C-A908-B160-8595-D294912BCBDC}"/>
              </a:ext>
            </a:extLst>
          </p:cNvPr>
          <p:cNvPicPr>
            <a:picLocks noChangeAspect="1"/>
          </p:cNvPicPr>
          <p:nvPr/>
        </p:nvPicPr>
        <p:blipFill>
          <a:blip r:embed="rId2"/>
          <a:stretch>
            <a:fillRect/>
          </a:stretch>
        </p:blipFill>
        <p:spPr>
          <a:xfrm>
            <a:off x="102896" y="3864768"/>
            <a:ext cx="5241851" cy="1321798"/>
          </a:xfrm>
          <a:prstGeom prst="rect">
            <a:avLst/>
          </a:prstGeom>
        </p:spPr>
      </p:pic>
      <p:pic>
        <p:nvPicPr>
          <p:cNvPr id="7" name="Picture 6">
            <a:extLst>
              <a:ext uri="{FF2B5EF4-FFF2-40B4-BE49-F238E27FC236}">
                <a16:creationId xmlns:a16="http://schemas.microsoft.com/office/drawing/2014/main" id="{11EDAF16-6E35-89E0-CD40-CBD6EF190940}"/>
              </a:ext>
            </a:extLst>
          </p:cNvPr>
          <p:cNvPicPr>
            <a:picLocks noChangeAspect="1"/>
          </p:cNvPicPr>
          <p:nvPr/>
        </p:nvPicPr>
        <p:blipFill>
          <a:blip r:embed="rId3"/>
          <a:stretch>
            <a:fillRect/>
          </a:stretch>
        </p:blipFill>
        <p:spPr>
          <a:xfrm>
            <a:off x="5699051" y="3864768"/>
            <a:ext cx="6390053" cy="1275814"/>
          </a:xfrm>
          <a:prstGeom prst="rect">
            <a:avLst/>
          </a:prstGeom>
        </p:spPr>
      </p:pic>
      <p:pic>
        <p:nvPicPr>
          <p:cNvPr id="9" name="Picture 8">
            <a:extLst>
              <a:ext uri="{FF2B5EF4-FFF2-40B4-BE49-F238E27FC236}">
                <a16:creationId xmlns:a16="http://schemas.microsoft.com/office/drawing/2014/main" id="{69AA4927-DF06-BFC5-49DB-2F6D2F87F966}"/>
              </a:ext>
            </a:extLst>
          </p:cNvPr>
          <p:cNvPicPr>
            <a:picLocks noChangeAspect="1"/>
          </p:cNvPicPr>
          <p:nvPr/>
        </p:nvPicPr>
        <p:blipFill>
          <a:blip r:embed="rId4"/>
          <a:stretch>
            <a:fillRect/>
          </a:stretch>
        </p:blipFill>
        <p:spPr>
          <a:xfrm>
            <a:off x="5784112" y="5659119"/>
            <a:ext cx="6304992" cy="1037194"/>
          </a:xfrm>
          <a:prstGeom prst="rect">
            <a:avLst/>
          </a:prstGeom>
        </p:spPr>
      </p:pic>
      <p:pic>
        <p:nvPicPr>
          <p:cNvPr id="11" name="Picture 10">
            <a:extLst>
              <a:ext uri="{FF2B5EF4-FFF2-40B4-BE49-F238E27FC236}">
                <a16:creationId xmlns:a16="http://schemas.microsoft.com/office/drawing/2014/main" id="{68A9773A-F2A6-A3F3-68AE-6129FF4CDD12}"/>
              </a:ext>
            </a:extLst>
          </p:cNvPr>
          <p:cNvPicPr>
            <a:picLocks noChangeAspect="1"/>
          </p:cNvPicPr>
          <p:nvPr/>
        </p:nvPicPr>
        <p:blipFill>
          <a:blip r:embed="rId5"/>
          <a:stretch>
            <a:fillRect/>
          </a:stretch>
        </p:blipFill>
        <p:spPr>
          <a:xfrm>
            <a:off x="102895" y="5735292"/>
            <a:ext cx="5241851" cy="1037194"/>
          </a:xfrm>
          <a:prstGeom prst="rect">
            <a:avLst/>
          </a:prstGeom>
        </p:spPr>
      </p:pic>
      <p:sp>
        <p:nvSpPr>
          <p:cNvPr id="15" name="Arrow: Right 14">
            <a:extLst>
              <a:ext uri="{FF2B5EF4-FFF2-40B4-BE49-F238E27FC236}">
                <a16:creationId xmlns:a16="http://schemas.microsoft.com/office/drawing/2014/main" id="{CF0BC7E9-5E11-72A4-4062-AA38E0A2DEA5}"/>
              </a:ext>
            </a:extLst>
          </p:cNvPr>
          <p:cNvSpPr/>
          <p:nvPr/>
        </p:nvSpPr>
        <p:spPr>
          <a:xfrm>
            <a:off x="5344746" y="4433777"/>
            <a:ext cx="354305" cy="114597"/>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B693C93-0154-2EEC-80F0-BAA668BC928B}"/>
              </a:ext>
            </a:extLst>
          </p:cNvPr>
          <p:cNvSpPr/>
          <p:nvPr/>
        </p:nvSpPr>
        <p:spPr>
          <a:xfrm>
            <a:off x="9112102" y="5186566"/>
            <a:ext cx="159489" cy="384894"/>
          </a:xfrm>
          <a:prstGeom prst="down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3712A774-64BB-8262-50E6-2B2C31B2D8AF}"/>
              </a:ext>
            </a:extLst>
          </p:cNvPr>
          <p:cNvSpPr/>
          <p:nvPr/>
        </p:nvSpPr>
        <p:spPr>
          <a:xfrm>
            <a:off x="5344746" y="6134986"/>
            <a:ext cx="354305" cy="191386"/>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778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CAA7-D2C2-4DEA-E041-3D2F78BDA55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AA2F4-F33F-ED49-EF59-1DDF727FD1A8}"/>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030A0"/>
                </a:solidFill>
              </a:rPr>
              <a:t>Deleting the </a:t>
            </a:r>
            <a:r>
              <a:rPr lang="en-US" sz="4000" b="1" dirty="0">
                <a:solidFill>
                  <a:srgbClr val="C00000"/>
                </a:solidFill>
              </a:rPr>
              <a:t>Last Node </a:t>
            </a:r>
            <a:r>
              <a:rPr lang="en-US" sz="4000" b="1" dirty="0">
                <a:solidFill>
                  <a:srgbClr val="7030A0"/>
                </a:solidFill>
              </a:rPr>
              <a:t>in a Circular Linked List</a:t>
            </a:r>
          </a:p>
        </p:txBody>
      </p:sp>
      <p:sp>
        <p:nvSpPr>
          <p:cNvPr id="3" name="TextBox 2">
            <a:extLst>
              <a:ext uri="{FF2B5EF4-FFF2-40B4-BE49-F238E27FC236}">
                <a16:creationId xmlns:a16="http://schemas.microsoft.com/office/drawing/2014/main" id="{56B50408-7D2D-11C8-A359-EB67FF405A8D}"/>
              </a:ext>
            </a:extLst>
          </p:cNvPr>
          <p:cNvSpPr txBox="1"/>
          <p:nvPr/>
        </p:nvSpPr>
        <p:spPr>
          <a:xfrm>
            <a:off x="462117" y="1198881"/>
            <a:ext cx="11729883" cy="2462213"/>
          </a:xfrm>
          <a:prstGeom prst="rect">
            <a:avLst/>
          </a:prstGeom>
          <a:noFill/>
        </p:spPr>
        <p:txBody>
          <a:bodyPr wrap="square">
            <a:spAutoFit/>
          </a:bodyPr>
          <a:lstStyle/>
          <a:p>
            <a:r>
              <a:rPr lang="en-US" sz="2200" b="1" dirty="0">
                <a:latin typeface="MinionPro-Regular"/>
              </a:rPr>
              <a:t>The list has to be traversed to reach the last but one node. This has to be named as the tail node,</a:t>
            </a:r>
          </a:p>
          <a:p>
            <a:r>
              <a:rPr lang="en-US" sz="2200" b="1" dirty="0">
                <a:latin typeface="MinionPro-Regular"/>
              </a:rPr>
              <a:t>and its next field has to point to the first node. Consider the following list.</a:t>
            </a:r>
          </a:p>
          <a:p>
            <a:r>
              <a:rPr lang="en-US" sz="2200" b="1" dirty="0">
                <a:latin typeface="MinionPro-Regular"/>
              </a:rPr>
              <a:t>To delete the last node 40, the list has to be traversed till you reach 7. The next field of 7 has to</a:t>
            </a:r>
          </a:p>
          <a:p>
            <a:r>
              <a:rPr lang="en-US" sz="2200" b="1" dirty="0">
                <a:latin typeface="MinionPro-Regular"/>
              </a:rPr>
              <a:t>be changed to point to 60, and this node must be renamed </a:t>
            </a:r>
            <a:r>
              <a:rPr lang="en-US" sz="2200" b="1" dirty="0" err="1">
                <a:latin typeface="MinionPro-Regular"/>
              </a:rPr>
              <a:t>pTail</a:t>
            </a:r>
            <a:r>
              <a:rPr lang="en-US" sz="2200" b="1" dirty="0">
                <a:latin typeface="MinionPro-Regular"/>
              </a:rPr>
              <a:t>.</a:t>
            </a:r>
          </a:p>
          <a:p>
            <a:pPr marL="342900" indent="-342900">
              <a:buFont typeface="Wingdings" panose="05000000000000000000" pitchFamily="2" charset="2"/>
              <a:buChar char="ü"/>
            </a:pPr>
            <a:r>
              <a:rPr lang="en-US" sz="2200" b="1" dirty="0">
                <a:latin typeface="MinionPro-Regular"/>
              </a:rPr>
              <a:t>Traverse the list and find the tail node and its previous node.</a:t>
            </a:r>
          </a:p>
          <a:p>
            <a:pPr marL="342900" indent="-342900">
              <a:buFont typeface="Wingdings" panose="05000000000000000000" pitchFamily="2" charset="2"/>
              <a:buChar char="ü"/>
            </a:pPr>
            <a:r>
              <a:rPr lang="en-US" sz="2200" b="1" dirty="0">
                <a:latin typeface="MinionPro-Regular"/>
              </a:rPr>
              <a:t>Update the next pointer of tail node’s previous node to point to head.</a:t>
            </a:r>
          </a:p>
          <a:p>
            <a:pPr marL="342900" indent="-342900">
              <a:buFont typeface="Wingdings" panose="05000000000000000000" pitchFamily="2" charset="2"/>
              <a:buChar char="ü"/>
            </a:pPr>
            <a:r>
              <a:rPr lang="en-US" sz="2200" b="1" dirty="0">
                <a:latin typeface="MinionPro-Regular"/>
              </a:rPr>
              <a:t>Dispose of the tail node.</a:t>
            </a:r>
          </a:p>
        </p:txBody>
      </p:sp>
      <p:pic>
        <p:nvPicPr>
          <p:cNvPr id="4" name="Picture 3">
            <a:extLst>
              <a:ext uri="{FF2B5EF4-FFF2-40B4-BE49-F238E27FC236}">
                <a16:creationId xmlns:a16="http://schemas.microsoft.com/office/drawing/2014/main" id="{DD206B89-D836-4CFE-1478-3FEA240FD837}"/>
              </a:ext>
            </a:extLst>
          </p:cNvPr>
          <p:cNvPicPr>
            <a:picLocks noChangeAspect="1"/>
          </p:cNvPicPr>
          <p:nvPr/>
        </p:nvPicPr>
        <p:blipFill>
          <a:blip r:embed="rId2"/>
          <a:stretch>
            <a:fillRect/>
          </a:stretch>
        </p:blipFill>
        <p:spPr>
          <a:xfrm>
            <a:off x="302307" y="3661094"/>
            <a:ext cx="4842456" cy="1229932"/>
          </a:xfrm>
          <a:prstGeom prst="rect">
            <a:avLst/>
          </a:prstGeom>
        </p:spPr>
      </p:pic>
      <p:pic>
        <p:nvPicPr>
          <p:cNvPr id="7" name="Picture 6">
            <a:extLst>
              <a:ext uri="{FF2B5EF4-FFF2-40B4-BE49-F238E27FC236}">
                <a16:creationId xmlns:a16="http://schemas.microsoft.com/office/drawing/2014/main" id="{D358AFD7-F57C-8102-4F77-DD0E5792DF0D}"/>
              </a:ext>
            </a:extLst>
          </p:cNvPr>
          <p:cNvPicPr>
            <a:picLocks noChangeAspect="1"/>
          </p:cNvPicPr>
          <p:nvPr/>
        </p:nvPicPr>
        <p:blipFill>
          <a:blip r:embed="rId3"/>
          <a:stretch>
            <a:fillRect/>
          </a:stretch>
        </p:blipFill>
        <p:spPr>
          <a:xfrm>
            <a:off x="6247153" y="3658636"/>
            <a:ext cx="4842456" cy="1229932"/>
          </a:xfrm>
          <a:prstGeom prst="rect">
            <a:avLst/>
          </a:prstGeom>
        </p:spPr>
      </p:pic>
      <p:pic>
        <p:nvPicPr>
          <p:cNvPr id="9" name="Picture 8">
            <a:extLst>
              <a:ext uri="{FF2B5EF4-FFF2-40B4-BE49-F238E27FC236}">
                <a16:creationId xmlns:a16="http://schemas.microsoft.com/office/drawing/2014/main" id="{E0C147C5-0D6C-11A9-4FFF-6A19B4A24381}"/>
              </a:ext>
            </a:extLst>
          </p:cNvPr>
          <p:cNvPicPr>
            <a:picLocks noChangeAspect="1"/>
          </p:cNvPicPr>
          <p:nvPr/>
        </p:nvPicPr>
        <p:blipFill>
          <a:blip r:embed="rId4"/>
          <a:stretch>
            <a:fillRect/>
          </a:stretch>
        </p:blipFill>
        <p:spPr>
          <a:xfrm>
            <a:off x="3379804" y="5456144"/>
            <a:ext cx="4842456" cy="1146220"/>
          </a:xfrm>
          <a:prstGeom prst="rect">
            <a:avLst/>
          </a:prstGeom>
        </p:spPr>
      </p:pic>
      <p:sp>
        <p:nvSpPr>
          <p:cNvPr id="10" name="Arrow: Right 9">
            <a:extLst>
              <a:ext uri="{FF2B5EF4-FFF2-40B4-BE49-F238E27FC236}">
                <a16:creationId xmlns:a16="http://schemas.microsoft.com/office/drawing/2014/main" id="{B5276F00-14E9-9F90-F43A-186AFD586E9B}"/>
              </a:ext>
            </a:extLst>
          </p:cNvPr>
          <p:cNvSpPr/>
          <p:nvPr/>
        </p:nvSpPr>
        <p:spPr>
          <a:xfrm>
            <a:off x="5220339" y="3982066"/>
            <a:ext cx="951237" cy="386658"/>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3A6A4D9F-13EC-D669-C781-91520E365580}"/>
              </a:ext>
            </a:extLst>
          </p:cNvPr>
          <p:cNvSpPr/>
          <p:nvPr/>
        </p:nvSpPr>
        <p:spPr>
          <a:xfrm rot="10800000">
            <a:off x="8222259" y="4888567"/>
            <a:ext cx="803753" cy="1277435"/>
          </a:xfrm>
          <a:prstGeom prst="ben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9955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334F9-0B24-D229-6E01-7CDCB1D929F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2C4C577-2FC2-9518-F27F-D9D69A8DBE7C}"/>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Deleting the </a:t>
            </a:r>
            <a:r>
              <a:rPr lang="en-US" sz="4400" b="1" dirty="0">
                <a:solidFill>
                  <a:srgbClr val="C00000"/>
                </a:solidFill>
              </a:rPr>
              <a:t>First Node </a:t>
            </a:r>
            <a:r>
              <a:rPr lang="en-US" sz="4400" b="1" dirty="0">
                <a:solidFill>
                  <a:srgbClr val="7030A0"/>
                </a:solidFill>
              </a:rPr>
              <a:t>in a Circular List</a:t>
            </a:r>
          </a:p>
        </p:txBody>
      </p:sp>
      <p:sp>
        <p:nvSpPr>
          <p:cNvPr id="3" name="TextBox 2">
            <a:extLst>
              <a:ext uri="{FF2B5EF4-FFF2-40B4-BE49-F238E27FC236}">
                <a16:creationId xmlns:a16="http://schemas.microsoft.com/office/drawing/2014/main" id="{36DD3DD4-2D2C-C5E5-6F24-34725AE420FF}"/>
              </a:ext>
            </a:extLst>
          </p:cNvPr>
          <p:cNvSpPr txBox="1"/>
          <p:nvPr/>
        </p:nvSpPr>
        <p:spPr>
          <a:xfrm>
            <a:off x="462117" y="1198881"/>
            <a:ext cx="11729883" cy="2462213"/>
          </a:xfrm>
          <a:prstGeom prst="rect">
            <a:avLst/>
          </a:prstGeom>
          <a:noFill/>
        </p:spPr>
        <p:txBody>
          <a:bodyPr wrap="square">
            <a:spAutoFit/>
          </a:bodyPr>
          <a:lstStyle/>
          <a:p>
            <a:r>
              <a:rPr lang="en-US" sz="2200" b="1" dirty="0">
                <a:latin typeface="MinionPro-Regular"/>
              </a:rPr>
              <a:t>The first node can be deleted by simply replacing the next field of the tail node with the next field</a:t>
            </a:r>
          </a:p>
          <a:p>
            <a:r>
              <a:rPr lang="en-US" sz="2200" b="1" dirty="0">
                <a:latin typeface="MinionPro-Regular"/>
              </a:rPr>
              <a:t>of the first node.</a:t>
            </a:r>
          </a:p>
          <a:p>
            <a:pPr marL="342900" indent="-342900">
              <a:buFont typeface="Wingdings" panose="05000000000000000000" pitchFamily="2" charset="2"/>
              <a:buChar char="ü"/>
            </a:pPr>
            <a:r>
              <a:rPr lang="en-US" sz="2200" b="1" dirty="0">
                <a:latin typeface="MinionPro-Regular"/>
              </a:rPr>
              <a:t>Find the tail node of the linked list by traversing the list. Tail node is the previous node to the head node which we want to delete.</a:t>
            </a:r>
          </a:p>
          <a:p>
            <a:pPr marL="342900" indent="-342900">
              <a:buFont typeface="Wingdings" panose="05000000000000000000" pitchFamily="2" charset="2"/>
              <a:buChar char="ü"/>
            </a:pPr>
            <a:r>
              <a:rPr lang="en-US" sz="2200" b="1" dirty="0">
                <a:latin typeface="MinionPro-Regular"/>
              </a:rPr>
              <a:t>Create a temporary node which will point to the head. Also, update the tail nodes next pointer to point to next node of head.</a:t>
            </a:r>
          </a:p>
          <a:p>
            <a:pPr marL="342900" indent="-342900">
              <a:buFont typeface="Wingdings" panose="05000000000000000000" pitchFamily="2" charset="2"/>
              <a:buChar char="ü"/>
            </a:pPr>
            <a:r>
              <a:rPr lang="en-US" sz="2200" b="1" dirty="0">
                <a:latin typeface="MinionPro-Regular"/>
              </a:rPr>
              <a:t>Now, move the head pointer to next node. Then, dispose of the temporary node.</a:t>
            </a:r>
          </a:p>
        </p:txBody>
      </p:sp>
      <p:pic>
        <p:nvPicPr>
          <p:cNvPr id="4" name="Picture 3">
            <a:extLst>
              <a:ext uri="{FF2B5EF4-FFF2-40B4-BE49-F238E27FC236}">
                <a16:creationId xmlns:a16="http://schemas.microsoft.com/office/drawing/2014/main" id="{09C3EF30-7BB6-4F91-C9EB-5427703A5D2D}"/>
              </a:ext>
            </a:extLst>
          </p:cNvPr>
          <p:cNvPicPr>
            <a:picLocks noChangeAspect="1"/>
          </p:cNvPicPr>
          <p:nvPr/>
        </p:nvPicPr>
        <p:blipFill>
          <a:blip r:embed="rId2"/>
          <a:stretch>
            <a:fillRect/>
          </a:stretch>
        </p:blipFill>
        <p:spPr>
          <a:xfrm>
            <a:off x="110535" y="4125433"/>
            <a:ext cx="5416066" cy="1201479"/>
          </a:xfrm>
          <a:prstGeom prst="rect">
            <a:avLst/>
          </a:prstGeom>
        </p:spPr>
      </p:pic>
      <p:pic>
        <p:nvPicPr>
          <p:cNvPr id="7" name="Picture 6">
            <a:extLst>
              <a:ext uri="{FF2B5EF4-FFF2-40B4-BE49-F238E27FC236}">
                <a16:creationId xmlns:a16="http://schemas.microsoft.com/office/drawing/2014/main" id="{A8F19820-3746-2203-7430-2C385F91E36D}"/>
              </a:ext>
            </a:extLst>
          </p:cNvPr>
          <p:cNvPicPr>
            <a:picLocks noChangeAspect="1"/>
          </p:cNvPicPr>
          <p:nvPr/>
        </p:nvPicPr>
        <p:blipFill>
          <a:blip r:embed="rId3"/>
          <a:stretch>
            <a:fillRect/>
          </a:stretch>
        </p:blipFill>
        <p:spPr>
          <a:xfrm>
            <a:off x="6294474" y="4125433"/>
            <a:ext cx="5786991" cy="1201480"/>
          </a:xfrm>
          <a:prstGeom prst="rect">
            <a:avLst/>
          </a:prstGeom>
        </p:spPr>
      </p:pic>
      <p:pic>
        <p:nvPicPr>
          <p:cNvPr id="9" name="Picture 8">
            <a:extLst>
              <a:ext uri="{FF2B5EF4-FFF2-40B4-BE49-F238E27FC236}">
                <a16:creationId xmlns:a16="http://schemas.microsoft.com/office/drawing/2014/main" id="{0A836BFF-CFA6-3119-D86F-FDDD2262E67B}"/>
              </a:ext>
            </a:extLst>
          </p:cNvPr>
          <p:cNvPicPr>
            <a:picLocks noChangeAspect="1"/>
          </p:cNvPicPr>
          <p:nvPr/>
        </p:nvPicPr>
        <p:blipFill>
          <a:blip r:embed="rId4"/>
          <a:stretch>
            <a:fillRect/>
          </a:stretch>
        </p:blipFill>
        <p:spPr>
          <a:xfrm>
            <a:off x="2818568" y="5520441"/>
            <a:ext cx="5538623" cy="1201479"/>
          </a:xfrm>
          <a:prstGeom prst="rect">
            <a:avLst/>
          </a:prstGeom>
        </p:spPr>
      </p:pic>
      <p:sp>
        <p:nvSpPr>
          <p:cNvPr id="10" name="Arrow: Right 9">
            <a:extLst>
              <a:ext uri="{FF2B5EF4-FFF2-40B4-BE49-F238E27FC236}">
                <a16:creationId xmlns:a16="http://schemas.microsoft.com/office/drawing/2014/main" id="{7BD53002-78E1-FE51-71E7-3B04B4DFE23F}"/>
              </a:ext>
            </a:extLst>
          </p:cNvPr>
          <p:cNvSpPr/>
          <p:nvPr/>
        </p:nvSpPr>
        <p:spPr>
          <a:xfrm>
            <a:off x="5583511" y="4579290"/>
            <a:ext cx="628031" cy="258524"/>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Bent 10">
            <a:extLst>
              <a:ext uri="{FF2B5EF4-FFF2-40B4-BE49-F238E27FC236}">
                <a16:creationId xmlns:a16="http://schemas.microsoft.com/office/drawing/2014/main" id="{20144857-393E-9245-DEEF-AC59E8BE6A1E}"/>
              </a:ext>
            </a:extLst>
          </p:cNvPr>
          <p:cNvSpPr/>
          <p:nvPr/>
        </p:nvSpPr>
        <p:spPr>
          <a:xfrm rot="10800000">
            <a:off x="8357190" y="5326911"/>
            <a:ext cx="595424" cy="1031358"/>
          </a:xfrm>
          <a:prstGeom prst="ben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937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196F-CD9D-BADB-33E6-8DC5A34D9B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9EE1D3-81BD-2CAE-B288-48CF3FF5A8DC}"/>
              </a:ext>
            </a:extLst>
          </p:cNvPr>
          <p:cNvSpPr txBox="1"/>
          <p:nvPr/>
        </p:nvSpPr>
        <p:spPr>
          <a:xfrm>
            <a:off x="462117" y="1405358"/>
            <a:ext cx="11729883" cy="769441"/>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A circular doubly linked list has both the </a:t>
            </a:r>
            <a:r>
              <a:rPr lang="en-US" sz="2200" b="1" dirty="0">
                <a:solidFill>
                  <a:srgbClr val="FFFF00"/>
                </a:solidFill>
                <a:latin typeface="MinionPro-Regular"/>
              </a:rPr>
              <a:t>successor</a:t>
            </a:r>
            <a:r>
              <a:rPr lang="en-US" sz="2200" b="1" dirty="0">
                <a:latin typeface="MinionPro-Regular"/>
              </a:rPr>
              <a:t> </a:t>
            </a:r>
            <a:r>
              <a:rPr lang="en-US" sz="2200" b="1" dirty="0">
                <a:solidFill>
                  <a:srgbClr val="FFFF00"/>
                </a:solidFill>
                <a:latin typeface="MinionPro-Regular"/>
              </a:rPr>
              <a:t>pointer</a:t>
            </a:r>
            <a:r>
              <a:rPr lang="en-US" sz="2200" b="1" dirty="0">
                <a:latin typeface="MinionPro-Regular"/>
              </a:rPr>
              <a:t> and </a:t>
            </a:r>
            <a:r>
              <a:rPr lang="en-US" sz="2200" b="1" dirty="0">
                <a:solidFill>
                  <a:srgbClr val="FFFF00"/>
                </a:solidFill>
                <a:latin typeface="MinionPro-Regular"/>
              </a:rPr>
              <a:t>predecessor pointer</a:t>
            </a:r>
            <a:r>
              <a:rPr lang="en-US" sz="2200" b="1" dirty="0">
                <a:latin typeface="MinionPro-Regular"/>
              </a:rPr>
              <a:t> in circular manner as shown below.</a:t>
            </a:r>
          </a:p>
        </p:txBody>
      </p:sp>
      <p:sp>
        <p:nvSpPr>
          <p:cNvPr id="2" name="Rectangle: Rounded Corners 1">
            <a:extLst>
              <a:ext uri="{FF2B5EF4-FFF2-40B4-BE49-F238E27FC236}">
                <a16:creationId xmlns:a16="http://schemas.microsoft.com/office/drawing/2014/main" id="{AF698FE9-9312-EF7B-F733-B15DD0B804A2}"/>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Circular </a:t>
            </a:r>
            <a:r>
              <a:rPr lang="en-US" sz="4400" b="1" dirty="0">
                <a:solidFill>
                  <a:srgbClr val="C00000"/>
                </a:solidFill>
              </a:rPr>
              <a:t>doubly</a:t>
            </a:r>
            <a:r>
              <a:rPr lang="en-US" sz="4400" b="1" dirty="0">
                <a:solidFill>
                  <a:srgbClr val="7030A0"/>
                </a:solidFill>
              </a:rPr>
              <a:t> Linked Lists</a:t>
            </a:r>
          </a:p>
        </p:txBody>
      </p:sp>
      <p:pic>
        <p:nvPicPr>
          <p:cNvPr id="5" name="Picture 4">
            <a:extLst>
              <a:ext uri="{FF2B5EF4-FFF2-40B4-BE49-F238E27FC236}">
                <a16:creationId xmlns:a16="http://schemas.microsoft.com/office/drawing/2014/main" id="{8A763A0B-6E94-1D41-550D-27064093655D}"/>
              </a:ext>
            </a:extLst>
          </p:cNvPr>
          <p:cNvPicPr>
            <a:picLocks noChangeAspect="1"/>
          </p:cNvPicPr>
          <p:nvPr/>
        </p:nvPicPr>
        <p:blipFill>
          <a:blip r:embed="rId2"/>
          <a:stretch>
            <a:fillRect/>
          </a:stretch>
        </p:blipFill>
        <p:spPr>
          <a:xfrm>
            <a:off x="652391" y="2959440"/>
            <a:ext cx="10251583" cy="2826913"/>
          </a:xfrm>
          <a:prstGeom prst="rect">
            <a:avLst/>
          </a:prstGeom>
        </p:spPr>
      </p:pic>
    </p:spTree>
    <p:extLst>
      <p:ext uri="{BB962C8B-B14F-4D97-AF65-F5344CB8AC3E}">
        <p14:creationId xmlns:p14="http://schemas.microsoft.com/office/powerpoint/2010/main" val="301080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AAD5E-C1CE-8432-D4C6-D590EF552F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B7B01A-1703-BA23-301B-A57AD8B64DC2}"/>
              </a:ext>
            </a:extLst>
          </p:cNvPr>
          <p:cNvSpPr txBox="1"/>
          <p:nvPr/>
        </p:nvSpPr>
        <p:spPr>
          <a:xfrm>
            <a:off x="462117" y="1405358"/>
            <a:ext cx="11729883" cy="5509200"/>
          </a:xfrm>
          <a:prstGeom prst="rect">
            <a:avLst/>
          </a:prstGeom>
          <a:noFill/>
        </p:spPr>
        <p:txBody>
          <a:bodyPr wrap="square">
            <a:spAutoFit/>
          </a:bodyPr>
          <a:lstStyle/>
          <a:p>
            <a:pPr marL="342900" indent="-342900">
              <a:buFont typeface="Wingdings" panose="05000000000000000000" pitchFamily="2" charset="2"/>
              <a:buChar char="q"/>
            </a:pPr>
            <a:r>
              <a:rPr lang="en-US" sz="2200" b="1" u="sng" dirty="0">
                <a:solidFill>
                  <a:schemeClr val="bg1"/>
                </a:solidFill>
                <a:latin typeface="MinionPro-Regular"/>
              </a:rPr>
              <a:t>Conventional Node Definition:</a:t>
            </a: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pPr marL="342900" indent="-342900">
              <a:buFont typeface="Wingdings" panose="05000000000000000000" pitchFamily="2" charset="2"/>
              <a:buChar char="ü"/>
            </a:pPr>
            <a:r>
              <a:rPr lang="en-US" sz="2200" b="1" dirty="0">
                <a:solidFill>
                  <a:srgbClr val="FFFF00"/>
                </a:solidFill>
                <a:latin typeface="MinionPro-Regular"/>
              </a:rPr>
              <a:t>Recently a journal (Sinha) presented an </a:t>
            </a:r>
            <a:r>
              <a:rPr lang="en-US" sz="2200" b="1" dirty="0">
                <a:latin typeface="MinionPro-Regular"/>
              </a:rPr>
              <a:t>alternative implementation of the doubly linked list ADT</a:t>
            </a:r>
            <a:r>
              <a:rPr lang="en-US" sz="2200" b="1" dirty="0">
                <a:solidFill>
                  <a:srgbClr val="FFFF00"/>
                </a:solidFill>
                <a:latin typeface="MinionPro-Regular"/>
              </a:rPr>
              <a:t>, with insertion, traversal and deletion operations. </a:t>
            </a:r>
          </a:p>
          <a:p>
            <a:pPr marL="342900" indent="-342900">
              <a:buFont typeface="Wingdings" panose="05000000000000000000" pitchFamily="2" charset="2"/>
              <a:buChar char="ü"/>
            </a:pPr>
            <a:r>
              <a:rPr lang="en-US" sz="2200" b="1" dirty="0">
                <a:solidFill>
                  <a:srgbClr val="FFFF00"/>
                </a:solidFill>
                <a:latin typeface="MinionPro-Regular"/>
              </a:rPr>
              <a:t>This implementation is based on </a:t>
            </a:r>
            <a:r>
              <a:rPr lang="en-US" sz="2200" b="1" dirty="0">
                <a:latin typeface="MinionPro-Regular"/>
              </a:rPr>
              <a:t>pointer difference</a:t>
            </a:r>
            <a:r>
              <a:rPr lang="en-US" sz="2200" b="1" dirty="0">
                <a:solidFill>
                  <a:srgbClr val="FFFF00"/>
                </a:solidFill>
                <a:latin typeface="MinionPro-Regular"/>
              </a:rPr>
              <a:t>. </a:t>
            </a:r>
            <a:r>
              <a:rPr lang="en-US" sz="2200" b="1" dirty="0">
                <a:latin typeface="MinionPro-Regular"/>
              </a:rPr>
              <a:t>Each node uses only one pointer </a:t>
            </a:r>
            <a:r>
              <a:rPr lang="en-US" sz="2200" b="1" dirty="0">
                <a:solidFill>
                  <a:srgbClr val="FFFF00"/>
                </a:solidFill>
                <a:latin typeface="MinionPro-Regular"/>
              </a:rPr>
              <a:t>field to traverse the list back and forth.</a:t>
            </a:r>
          </a:p>
          <a:p>
            <a:pPr marL="342900" indent="-342900">
              <a:buFont typeface="Wingdings" panose="05000000000000000000" pitchFamily="2" charset="2"/>
              <a:buChar char="q"/>
            </a:pPr>
            <a:r>
              <a:rPr lang="en-US" sz="2200" b="1" u="sng" dirty="0">
                <a:solidFill>
                  <a:schemeClr val="bg1"/>
                </a:solidFill>
                <a:latin typeface="MinionPro-Regular"/>
              </a:rPr>
              <a:t>New Node Definition:</a:t>
            </a:r>
          </a:p>
          <a:p>
            <a:pPr marL="342900" indent="-342900">
              <a:buFont typeface="Wingdings" panose="05000000000000000000" pitchFamily="2" charset="2"/>
              <a:buChar char="q"/>
            </a:pPr>
            <a:endParaRPr lang="en-US" sz="2200" b="1" u="sng" dirty="0">
              <a:solidFill>
                <a:schemeClr val="bg1"/>
              </a:solidFill>
              <a:latin typeface="MinionPro-Regular"/>
            </a:endParaRPr>
          </a:p>
          <a:p>
            <a:pPr marL="342900" indent="-342900">
              <a:buFont typeface="Wingdings" panose="05000000000000000000" pitchFamily="2" charset="2"/>
              <a:buChar char="q"/>
            </a:pPr>
            <a:endParaRPr lang="en-US" sz="2200" b="1" u="sng" dirty="0">
              <a:solidFill>
                <a:schemeClr val="bg1"/>
              </a:solidFill>
              <a:latin typeface="MinionPro-Regular"/>
            </a:endParaRPr>
          </a:p>
          <a:p>
            <a:pPr marL="342900" indent="-342900">
              <a:buFont typeface="Wingdings" panose="05000000000000000000" pitchFamily="2" charset="2"/>
              <a:buChar char="q"/>
            </a:pPr>
            <a:endParaRPr lang="en-US" sz="2200" b="1" u="sng" dirty="0">
              <a:solidFill>
                <a:schemeClr val="bg1"/>
              </a:solidFill>
              <a:latin typeface="MinionPro-Regular"/>
            </a:endParaRPr>
          </a:p>
          <a:p>
            <a:pPr marL="342900" indent="-342900">
              <a:buFont typeface="Wingdings" panose="05000000000000000000" pitchFamily="2" charset="2"/>
              <a:buChar char="q"/>
            </a:pPr>
            <a:endParaRPr lang="en-US" sz="2200" b="1" u="sng" dirty="0">
              <a:solidFill>
                <a:schemeClr val="bg1"/>
              </a:solidFill>
              <a:latin typeface="MinionPro-Regular"/>
            </a:endParaRPr>
          </a:p>
          <a:p>
            <a:pPr marL="342900" indent="-342900">
              <a:buFont typeface="Wingdings" panose="05000000000000000000" pitchFamily="2" charset="2"/>
              <a:buChar char="q"/>
            </a:pPr>
            <a:endParaRPr lang="en-US" sz="2200" b="1" u="sng" dirty="0">
              <a:solidFill>
                <a:schemeClr val="bg1"/>
              </a:solidFill>
              <a:latin typeface="MinionPro-Regular"/>
            </a:endParaRPr>
          </a:p>
        </p:txBody>
      </p:sp>
      <p:sp>
        <p:nvSpPr>
          <p:cNvPr id="2" name="Rectangle: Rounded Corners 1">
            <a:extLst>
              <a:ext uri="{FF2B5EF4-FFF2-40B4-BE49-F238E27FC236}">
                <a16:creationId xmlns:a16="http://schemas.microsoft.com/office/drawing/2014/main" id="{089A866F-EE1A-BFD5-78DE-732A07F8B293}"/>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A Memory-efficient Doubly </a:t>
            </a:r>
            <a:r>
              <a:rPr lang="en-US" sz="4400" b="1" dirty="0">
                <a:solidFill>
                  <a:srgbClr val="7030A0"/>
                </a:solidFill>
              </a:rPr>
              <a:t>Linked List</a:t>
            </a:r>
          </a:p>
        </p:txBody>
      </p:sp>
      <p:pic>
        <p:nvPicPr>
          <p:cNvPr id="8" name="Picture 7">
            <a:extLst>
              <a:ext uri="{FF2B5EF4-FFF2-40B4-BE49-F238E27FC236}">
                <a16:creationId xmlns:a16="http://schemas.microsoft.com/office/drawing/2014/main" id="{539B2790-0843-B7EE-9296-EBDE1CFC4AA4}"/>
              </a:ext>
            </a:extLst>
          </p:cNvPr>
          <p:cNvPicPr>
            <a:picLocks noChangeAspect="1"/>
          </p:cNvPicPr>
          <p:nvPr/>
        </p:nvPicPr>
        <p:blipFill>
          <a:blip r:embed="rId2"/>
          <a:stretch>
            <a:fillRect/>
          </a:stretch>
        </p:blipFill>
        <p:spPr>
          <a:xfrm>
            <a:off x="4179066" y="5090903"/>
            <a:ext cx="3243932" cy="1655221"/>
          </a:xfrm>
          <a:prstGeom prst="rect">
            <a:avLst/>
          </a:prstGeom>
        </p:spPr>
      </p:pic>
      <p:pic>
        <p:nvPicPr>
          <p:cNvPr id="10" name="Picture 9">
            <a:extLst>
              <a:ext uri="{FF2B5EF4-FFF2-40B4-BE49-F238E27FC236}">
                <a16:creationId xmlns:a16="http://schemas.microsoft.com/office/drawing/2014/main" id="{F4478B75-BA9C-FCCC-239E-8967DE5A95E7}"/>
              </a:ext>
            </a:extLst>
          </p:cNvPr>
          <p:cNvPicPr>
            <a:picLocks noChangeAspect="1"/>
          </p:cNvPicPr>
          <p:nvPr/>
        </p:nvPicPr>
        <p:blipFill>
          <a:blip r:embed="rId3"/>
          <a:stretch>
            <a:fillRect/>
          </a:stretch>
        </p:blipFill>
        <p:spPr>
          <a:xfrm>
            <a:off x="4179066" y="1813420"/>
            <a:ext cx="3243932" cy="1615580"/>
          </a:xfrm>
          <a:prstGeom prst="rect">
            <a:avLst/>
          </a:prstGeom>
        </p:spPr>
      </p:pic>
    </p:spTree>
    <p:extLst>
      <p:ext uri="{BB962C8B-B14F-4D97-AF65-F5344CB8AC3E}">
        <p14:creationId xmlns:p14="http://schemas.microsoft.com/office/powerpoint/2010/main" val="1920666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70F0-96E8-F659-FB0C-D9ABCB55A7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773612-735E-EB3A-35B8-1DF500C221CA}"/>
              </a:ext>
            </a:extLst>
          </p:cNvPr>
          <p:cNvSpPr txBox="1"/>
          <p:nvPr/>
        </p:nvSpPr>
        <p:spPr>
          <a:xfrm>
            <a:off x="462117" y="1405358"/>
            <a:ext cx="11729883" cy="5170646"/>
          </a:xfrm>
          <a:prstGeom prst="rect">
            <a:avLst/>
          </a:prstGeom>
          <a:noFill/>
        </p:spPr>
        <p:txBody>
          <a:bodyPr wrap="square">
            <a:spAutoFit/>
          </a:bodyPr>
          <a:lstStyle/>
          <a:p>
            <a:pPr marL="342900" indent="-342900">
              <a:buFont typeface="Wingdings" panose="05000000000000000000" pitchFamily="2" charset="2"/>
              <a:buChar char="ü"/>
            </a:pPr>
            <a:r>
              <a:rPr lang="en-US" sz="2200" b="1" dirty="0">
                <a:latin typeface="MinionPro-Regular"/>
              </a:rPr>
              <a:t>The </a:t>
            </a:r>
            <a:r>
              <a:rPr lang="en-US" sz="2200" b="1" dirty="0" err="1">
                <a:latin typeface="MinionPro-Regular"/>
              </a:rPr>
              <a:t>ptrdiff</a:t>
            </a:r>
            <a:r>
              <a:rPr lang="en-US" sz="2200" b="1" dirty="0">
                <a:latin typeface="MinionPro-Regular"/>
              </a:rPr>
              <a:t> pointer field contains the difference between the pointer to the next node and the pointer to the previous node. </a:t>
            </a:r>
          </a:p>
          <a:p>
            <a:pPr marL="342900" indent="-342900">
              <a:buFont typeface="Wingdings" panose="05000000000000000000" pitchFamily="2" charset="2"/>
              <a:buChar char="ü"/>
            </a:pPr>
            <a:r>
              <a:rPr lang="en-US" sz="2200" b="1" dirty="0">
                <a:latin typeface="MinionPro-Regular"/>
              </a:rPr>
              <a:t>The pointer difference is calculated by using exclusive-or (⊕) operation.</a:t>
            </a:r>
            <a:endParaRPr lang="en-US" sz="2200" b="1" u="sng" dirty="0">
              <a:latin typeface="MinionPro-Regular"/>
            </a:endParaRPr>
          </a:p>
          <a:p>
            <a:pPr marL="342900" indent="-342900">
              <a:buFont typeface="Wingdings" panose="05000000000000000000" pitchFamily="2" charset="2"/>
              <a:buChar char="q"/>
            </a:pPr>
            <a:endParaRPr lang="en-US" sz="2200" b="1" u="sng" dirty="0">
              <a:latin typeface="MinionPro-Regular"/>
            </a:endParaRPr>
          </a:p>
          <a:p>
            <a:pPr marL="342900" indent="-342900">
              <a:buFont typeface="Wingdings" panose="05000000000000000000" pitchFamily="2" charset="2"/>
              <a:buChar char="q"/>
            </a:pPr>
            <a:endParaRPr lang="en-US" sz="2200" b="1" u="sng" dirty="0">
              <a:latin typeface="MinionPro-Regular"/>
            </a:endParaRPr>
          </a:p>
          <a:p>
            <a:pPr marL="342900" indent="-342900">
              <a:buFont typeface="Wingdings" panose="05000000000000000000" pitchFamily="2" charset="2"/>
              <a:buChar char="q"/>
            </a:pPr>
            <a:r>
              <a:rPr lang="en-US" sz="2200" b="1" dirty="0">
                <a:solidFill>
                  <a:srgbClr val="FFFF00"/>
                </a:solidFill>
                <a:latin typeface="MinionPro-Regular"/>
              </a:rPr>
              <a:t>Example:</a:t>
            </a:r>
          </a:p>
          <a:p>
            <a:pPr marL="342900" indent="-342900">
              <a:buFont typeface="Wingdings" panose="05000000000000000000" pitchFamily="2" charset="2"/>
              <a:buChar char="q"/>
            </a:pPr>
            <a:endParaRPr lang="en-US" sz="2200" b="1" u="sng" dirty="0">
              <a:latin typeface="MinionPro-Regular"/>
            </a:endParaRPr>
          </a:p>
          <a:p>
            <a:pPr marL="342900" indent="-342900">
              <a:buFont typeface="Wingdings" panose="05000000000000000000" pitchFamily="2" charset="2"/>
              <a:buChar char="q"/>
            </a:pPr>
            <a:endParaRPr lang="en-US" sz="2200" b="1" u="sng" dirty="0">
              <a:latin typeface="MinionPro-Regular"/>
            </a:endParaRPr>
          </a:p>
          <a:p>
            <a:pPr marL="342900" indent="-342900">
              <a:buFont typeface="Wingdings" panose="05000000000000000000" pitchFamily="2" charset="2"/>
              <a:buChar char="q"/>
            </a:pPr>
            <a:endParaRPr lang="en-US" sz="2200" b="1" u="sng" dirty="0">
              <a:latin typeface="MinionPro-Regular"/>
            </a:endParaRPr>
          </a:p>
          <a:p>
            <a:pPr marL="342900" indent="-342900">
              <a:buFont typeface="Wingdings" panose="05000000000000000000" pitchFamily="2" charset="2"/>
              <a:buChar char="q"/>
            </a:pPr>
            <a:endParaRPr lang="en-US" sz="2200" b="1" u="sng" dirty="0">
              <a:latin typeface="MinionPro-Regular"/>
            </a:endParaRPr>
          </a:p>
          <a:p>
            <a:pPr marL="342900" indent="-342900">
              <a:buFont typeface="Wingdings" panose="05000000000000000000" pitchFamily="2" charset="2"/>
              <a:buChar char="q"/>
            </a:pPr>
            <a:endParaRPr lang="en-US" sz="2200" b="1" dirty="0">
              <a:latin typeface="MinionPro-Regular"/>
            </a:endParaRPr>
          </a:p>
          <a:p>
            <a:pPr marL="342900" indent="-342900">
              <a:buFont typeface="Wingdings" panose="05000000000000000000" pitchFamily="2" charset="2"/>
              <a:buChar char="ü"/>
            </a:pPr>
            <a:r>
              <a:rPr lang="en-US" sz="2200" b="1" dirty="0">
                <a:latin typeface="MinionPro-Regular"/>
              </a:rPr>
              <a:t>The next pointer of A is: </a:t>
            </a:r>
            <a:r>
              <a:rPr lang="en-US" sz="2200" b="1" dirty="0">
                <a:solidFill>
                  <a:srgbClr val="FFFF00"/>
                </a:solidFill>
                <a:latin typeface="MinionPro-Regular"/>
              </a:rPr>
              <a:t>NULL ⊕ B</a:t>
            </a:r>
          </a:p>
          <a:p>
            <a:pPr marL="342900" indent="-342900">
              <a:buFont typeface="Wingdings" panose="05000000000000000000" pitchFamily="2" charset="2"/>
              <a:buChar char="ü"/>
            </a:pPr>
            <a:r>
              <a:rPr lang="en-US" sz="2200" b="1" dirty="0">
                <a:latin typeface="MinionPro-Regular"/>
              </a:rPr>
              <a:t>The next pointer of B is: </a:t>
            </a:r>
            <a:r>
              <a:rPr lang="en-US" sz="2200" b="1" dirty="0">
                <a:solidFill>
                  <a:srgbClr val="FFFF00"/>
                </a:solidFill>
                <a:latin typeface="MinionPro-Regular"/>
              </a:rPr>
              <a:t>A ⊕ C</a:t>
            </a:r>
          </a:p>
          <a:p>
            <a:pPr marL="342900" indent="-342900">
              <a:buFont typeface="Wingdings" panose="05000000000000000000" pitchFamily="2" charset="2"/>
              <a:buChar char="ü"/>
            </a:pPr>
            <a:r>
              <a:rPr lang="en-US" sz="2200" b="1" dirty="0">
                <a:latin typeface="MinionPro-Regular"/>
              </a:rPr>
              <a:t>The next pointer of C is: </a:t>
            </a:r>
            <a:r>
              <a:rPr lang="en-US" sz="2200" b="1" dirty="0">
                <a:solidFill>
                  <a:srgbClr val="FFFF00"/>
                </a:solidFill>
                <a:latin typeface="MinionPro-Regular"/>
              </a:rPr>
              <a:t>B ⊕ D</a:t>
            </a:r>
          </a:p>
          <a:p>
            <a:pPr marL="342900" indent="-342900">
              <a:buFont typeface="Wingdings" panose="05000000000000000000" pitchFamily="2" charset="2"/>
              <a:buChar char="ü"/>
            </a:pPr>
            <a:r>
              <a:rPr lang="en-US" sz="2200" b="1" dirty="0">
                <a:latin typeface="MinionPro-Regular"/>
              </a:rPr>
              <a:t>The next pointer of D is: </a:t>
            </a:r>
            <a:r>
              <a:rPr lang="en-US" sz="2200" b="1" dirty="0">
                <a:solidFill>
                  <a:srgbClr val="FFFF00"/>
                </a:solidFill>
                <a:latin typeface="MinionPro-Regular"/>
              </a:rPr>
              <a:t>C ⊕ NULL</a:t>
            </a:r>
          </a:p>
        </p:txBody>
      </p:sp>
      <p:sp>
        <p:nvSpPr>
          <p:cNvPr id="2" name="Rectangle: Rounded Corners 1">
            <a:extLst>
              <a:ext uri="{FF2B5EF4-FFF2-40B4-BE49-F238E27FC236}">
                <a16:creationId xmlns:a16="http://schemas.microsoft.com/office/drawing/2014/main" id="{DA80E169-FA4E-D17E-F662-15D935B6B993}"/>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A Memory-efficient Doubly </a:t>
            </a:r>
            <a:r>
              <a:rPr lang="en-US" sz="4400" b="1" dirty="0">
                <a:solidFill>
                  <a:srgbClr val="7030A0"/>
                </a:solidFill>
              </a:rPr>
              <a:t>Linked List</a:t>
            </a:r>
          </a:p>
        </p:txBody>
      </p:sp>
      <p:pic>
        <p:nvPicPr>
          <p:cNvPr id="5" name="Picture 4">
            <a:extLst>
              <a:ext uri="{FF2B5EF4-FFF2-40B4-BE49-F238E27FC236}">
                <a16:creationId xmlns:a16="http://schemas.microsoft.com/office/drawing/2014/main" id="{81A34CC0-6B99-C2DD-1502-D1F7688BBF38}"/>
              </a:ext>
            </a:extLst>
          </p:cNvPr>
          <p:cNvPicPr>
            <a:picLocks noChangeAspect="1"/>
          </p:cNvPicPr>
          <p:nvPr/>
        </p:nvPicPr>
        <p:blipFill>
          <a:blip r:embed="rId2"/>
          <a:stretch>
            <a:fillRect/>
          </a:stretch>
        </p:blipFill>
        <p:spPr>
          <a:xfrm>
            <a:off x="3202386" y="2501581"/>
            <a:ext cx="5484413" cy="642714"/>
          </a:xfrm>
          <a:prstGeom prst="rect">
            <a:avLst/>
          </a:prstGeom>
        </p:spPr>
      </p:pic>
      <p:pic>
        <p:nvPicPr>
          <p:cNvPr id="7" name="Picture 6">
            <a:extLst>
              <a:ext uri="{FF2B5EF4-FFF2-40B4-BE49-F238E27FC236}">
                <a16:creationId xmlns:a16="http://schemas.microsoft.com/office/drawing/2014/main" id="{C8D1A13C-1964-8C91-7405-F60F53971F11}"/>
              </a:ext>
            </a:extLst>
          </p:cNvPr>
          <p:cNvPicPr>
            <a:picLocks noChangeAspect="1"/>
          </p:cNvPicPr>
          <p:nvPr/>
        </p:nvPicPr>
        <p:blipFill>
          <a:blip r:embed="rId3"/>
          <a:stretch>
            <a:fillRect/>
          </a:stretch>
        </p:blipFill>
        <p:spPr>
          <a:xfrm>
            <a:off x="3031873" y="3339821"/>
            <a:ext cx="6128254" cy="1543412"/>
          </a:xfrm>
          <a:prstGeom prst="rect">
            <a:avLst/>
          </a:prstGeom>
        </p:spPr>
      </p:pic>
    </p:spTree>
    <p:extLst>
      <p:ext uri="{BB962C8B-B14F-4D97-AF65-F5344CB8AC3E}">
        <p14:creationId xmlns:p14="http://schemas.microsoft.com/office/powerpoint/2010/main" val="1761421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A6BF-7F46-5C8E-93BA-866AE1DA33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6CB4F1-B2B3-7C9C-18DC-5748B5FF3A63}"/>
              </a:ext>
            </a:extLst>
          </p:cNvPr>
          <p:cNvSpPr txBox="1"/>
          <p:nvPr/>
        </p:nvSpPr>
        <p:spPr>
          <a:xfrm>
            <a:off x="462117" y="1405358"/>
            <a:ext cx="11729883" cy="5170646"/>
          </a:xfrm>
          <a:prstGeom prst="rect">
            <a:avLst/>
          </a:prstGeom>
          <a:noFill/>
        </p:spPr>
        <p:txBody>
          <a:bodyPr wrap="square">
            <a:spAutoFit/>
          </a:bodyPr>
          <a:lstStyle/>
          <a:p>
            <a:pPr marL="342900" indent="-342900">
              <a:buFont typeface="Wingdings" panose="05000000000000000000" pitchFamily="2" charset="2"/>
              <a:buChar char="q"/>
            </a:pPr>
            <a:r>
              <a:rPr lang="en-US" sz="2200" b="1" u="sng" dirty="0">
                <a:solidFill>
                  <a:schemeClr val="bg1"/>
                </a:solidFill>
                <a:latin typeface="MinionPro-Regular"/>
              </a:rPr>
              <a:t>Why does it work?</a:t>
            </a:r>
          </a:p>
          <a:p>
            <a:r>
              <a:rPr lang="en-US" sz="2200" b="1" dirty="0">
                <a:latin typeface="MinionPro-Regular"/>
              </a:rPr>
              <a:t>To find the answer to this question let us consider the properties of ⊕:</a:t>
            </a:r>
          </a:p>
          <a:p>
            <a:pPr marL="1257300" lvl="2" indent="-342900">
              <a:buFont typeface="Wingdings" panose="05000000000000000000" pitchFamily="2" charset="2"/>
              <a:buChar char="ü"/>
            </a:pPr>
            <a:r>
              <a:rPr lang="en-US" sz="2200" b="1" dirty="0">
                <a:latin typeface="MinionPro-Regular"/>
              </a:rPr>
              <a:t>X ⊕ X=0</a:t>
            </a:r>
          </a:p>
          <a:p>
            <a:pPr marL="1257300" lvl="2" indent="-342900">
              <a:buFont typeface="Wingdings" panose="05000000000000000000" pitchFamily="2" charset="2"/>
              <a:buChar char="ü"/>
            </a:pPr>
            <a:r>
              <a:rPr lang="en-US" sz="2200" b="1" dirty="0">
                <a:latin typeface="MinionPro-Regular"/>
              </a:rPr>
              <a:t>X ⊕ 0 = X</a:t>
            </a:r>
          </a:p>
          <a:p>
            <a:pPr marL="1257300" lvl="2" indent="-342900">
              <a:buFont typeface="Wingdings" panose="05000000000000000000" pitchFamily="2" charset="2"/>
              <a:buChar char="ü"/>
            </a:pPr>
            <a:r>
              <a:rPr lang="en-US" sz="2200" b="1" dirty="0">
                <a:latin typeface="MinionPro-Regular"/>
              </a:rPr>
              <a:t>X ⊕ Y = Y ⊕ X (symmetric)</a:t>
            </a:r>
          </a:p>
          <a:p>
            <a:pPr marL="1257300" lvl="2" indent="-342900">
              <a:buFont typeface="Wingdings" panose="05000000000000000000" pitchFamily="2" charset="2"/>
              <a:buChar char="ü"/>
            </a:pPr>
            <a:r>
              <a:rPr lang="en-US" sz="2200" b="1" dirty="0">
                <a:latin typeface="MinionPro-Regular"/>
              </a:rPr>
              <a:t>(X ⊕ Y) ⊕ Z = X ⊕ (Y ⊕ Z) (transitive)</a:t>
            </a:r>
          </a:p>
          <a:p>
            <a:pPr marL="342900" indent="-342900">
              <a:buFont typeface="Wingdings" panose="05000000000000000000" pitchFamily="2" charset="2"/>
              <a:buChar char="§"/>
            </a:pPr>
            <a:r>
              <a:rPr lang="en-US" sz="2200" b="1" dirty="0">
                <a:latin typeface="MinionPro-Regular"/>
              </a:rPr>
              <a:t>For the example above, let us assume that we are at C node and want to move to B. We know that C’s </a:t>
            </a:r>
            <a:r>
              <a:rPr lang="en-US" sz="2200" b="1" dirty="0" err="1">
                <a:latin typeface="MinionPro-Regular"/>
              </a:rPr>
              <a:t>ptrdiff</a:t>
            </a:r>
            <a:r>
              <a:rPr lang="en-US" sz="2200" b="1" dirty="0">
                <a:latin typeface="MinionPro-Regular"/>
              </a:rPr>
              <a:t> is defined as B ⊕ D. </a:t>
            </a:r>
          </a:p>
          <a:p>
            <a:pPr marL="342900" indent="-342900">
              <a:buFont typeface="Wingdings" panose="05000000000000000000" pitchFamily="2" charset="2"/>
              <a:buChar char="§"/>
            </a:pPr>
            <a:r>
              <a:rPr lang="en-US" sz="2200" b="1" dirty="0">
                <a:latin typeface="MinionPro-Regular"/>
              </a:rPr>
              <a:t>If we want to move to B, performing ⊕ on C’s </a:t>
            </a:r>
            <a:r>
              <a:rPr lang="en-US" sz="2200" b="1" dirty="0" err="1">
                <a:latin typeface="MinionPro-Regular"/>
              </a:rPr>
              <a:t>ptrdiff</a:t>
            </a:r>
            <a:r>
              <a:rPr lang="en-US" sz="2200" b="1" dirty="0">
                <a:latin typeface="MinionPro-Regular"/>
              </a:rPr>
              <a:t> with D would give B. This is due to the fact that</a:t>
            </a:r>
          </a:p>
          <a:p>
            <a:pPr marL="342900" indent="-342900">
              <a:buFont typeface="Wingdings" panose="05000000000000000000" pitchFamily="2" charset="2"/>
              <a:buChar char="§"/>
            </a:pPr>
            <a:endParaRPr lang="en-US" sz="2200" b="1" u="sng" dirty="0">
              <a:latin typeface="MinionPro-Regular"/>
            </a:endParaRPr>
          </a:p>
          <a:p>
            <a:pPr marL="342900" indent="-342900">
              <a:buFont typeface="Wingdings" panose="05000000000000000000" pitchFamily="2" charset="2"/>
              <a:buChar char="§"/>
            </a:pPr>
            <a:endParaRPr lang="en-US" sz="2200" b="1" u="sng" dirty="0">
              <a:latin typeface="MinionPro-Regular"/>
            </a:endParaRPr>
          </a:p>
          <a:p>
            <a:pPr marL="342900" indent="-342900">
              <a:buFont typeface="Wingdings" panose="05000000000000000000" pitchFamily="2" charset="2"/>
              <a:buChar char="§"/>
            </a:pPr>
            <a:r>
              <a:rPr lang="en-US" sz="2200" b="1" dirty="0">
                <a:latin typeface="MinionPro-Regular"/>
              </a:rPr>
              <a:t>Similarly, if we want to move to D, then we have to apply ⊕ to C’s </a:t>
            </a:r>
            <a:r>
              <a:rPr lang="en-US" sz="2200" b="1" dirty="0" err="1">
                <a:latin typeface="MinionPro-Regular"/>
              </a:rPr>
              <a:t>ptrdiff</a:t>
            </a:r>
            <a:r>
              <a:rPr lang="en-US" sz="2200" b="1" dirty="0">
                <a:latin typeface="MinionPro-Regular"/>
              </a:rPr>
              <a:t> with B to give D.</a:t>
            </a:r>
          </a:p>
          <a:p>
            <a:pPr marL="342900" indent="-342900">
              <a:buFont typeface="Wingdings" panose="05000000000000000000" pitchFamily="2" charset="2"/>
              <a:buChar char="§"/>
            </a:pPr>
            <a:endParaRPr lang="en-US" sz="2200" b="1" dirty="0">
              <a:latin typeface="MinionPro-Regular"/>
            </a:endParaRPr>
          </a:p>
          <a:p>
            <a:pPr marL="342900" indent="-342900">
              <a:buFont typeface="Wingdings" panose="05000000000000000000" pitchFamily="2" charset="2"/>
              <a:buChar char="§"/>
            </a:pPr>
            <a:endParaRPr lang="en-US" sz="2200" b="1" dirty="0">
              <a:latin typeface="MinionPro-Regular"/>
            </a:endParaRPr>
          </a:p>
        </p:txBody>
      </p:sp>
      <p:sp>
        <p:nvSpPr>
          <p:cNvPr id="2" name="Rectangle: Rounded Corners 1">
            <a:extLst>
              <a:ext uri="{FF2B5EF4-FFF2-40B4-BE49-F238E27FC236}">
                <a16:creationId xmlns:a16="http://schemas.microsoft.com/office/drawing/2014/main" id="{1544757F-DCD3-C160-421A-64A8201BA0F7}"/>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A Memory-efficient Doubly </a:t>
            </a:r>
            <a:r>
              <a:rPr lang="en-US" sz="4400" b="1" dirty="0">
                <a:solidFill>
                  <a:srgbClr val="7030A0"/>
                </a:solidFill>
              </a:rPr>
              <a:t>Linked List</a:t>
            </a:r>
          </a:p>
        </p:txBody>
      </p:sp>
      <p:pic>
        <p:nvPicPr>
          <p:cNvPr id="6" name="Picture 5">
            <a:extLst>
              <a:ext uri="{FF2B5EF4-FFF2-40B4-BE49-F238E27FC236}">
                <a16:creationId xmlns:a16="http://schemas.microsoft.com/office/drawing/2014/main" id="{D1D846CE-CF29-2307-8286-5F263B1705C6}"/>
              </a:ext>
            </a:extLst>
          </p:cNvPr>
          <p:cNvPicPr>
            <a:picLocks noChangeAspect="1"/>
          </p:cNvPicPr>
          <p:nvPr/>
        </p:nvPicPr>
        <p:blipFill>
          <a:blip r:embed="rId2"/>
          <a:stretch>
            <a:fillRect/>
          </a:stretch>
        </p:blipFill>
        <p:spPr>
          <a:xfrm>
            <a:off x="4495661" y="4664044"/>
            <a:ext cx="3200677" cy="503379"/>
          </a:xfrm>
          <a:prstGeom prst="rect">
            <a:avLst/>
          </a:prstGeom>
        </p:spPr>
      </p:pic>
      <p:pic>
        <p:nvPicPr>
          <p:cNvPr id="9" name="Picture 8">
            <a:extLst>
              <a:ext uri="{FF2B5EF4-FFF2-40B4-BE49-F238E27FC236}">
                <a16:creationId xmlns:a16="http://schemas.microsoft.com/office/drawing/2014/main" id="{5370DF56-6943-AC78-85ED-7ACE9286D21A}"/>
              </a:ext>
            </a:extLst>
          </p:cNvPr>
          <p:cNvPicPr>
            <a:picLocks noChangeAspect="1"/>
          </p:cNvPicPr>
          <p:nvPr/>
        </p:nvPicPr>
        <p:blipFill>
          <a:blip r:embed="rId3"/>
          <a:stretch>
            <a:fillRect/>
          </a:stretch>
        </p:blipFill>
        <p:spPr>
          <a:xfrm>
            <a:off x="4495661" y="5990101"/>
            <a:ext cx="3124471" cy="503379"/>
          </a:xfrm>
          <a:prstGeom prst="rect">
            <a:avLst/>
          </a:prstGeom>
        </p:spPr>
      </p:pic>
    </p:spTree>
    <p:extLst>
      <p:ext uri="{BB962C8B-B14F-4D97-AF65-F5344CB8AC3E}">
        <p14:creationId xmlns:p14="http://schemas.microsoft.com/office/powerpoint/2010/main" val="117305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Grp="1" noChangeArrowheads="1"/>
          </p:cNvSpPr>
          <p:nvPr>
            <p:ph idx="1"/>
          </p:nvPr>
        </p:nvSpPr>
        <p:spPr bwMode="auto">
          <a:xfrm>
            <a:off x="182250" y="1453187"/>
            <a:ext cx="6703972" cy="5811078"/>
          </a:xfrm>
          <a:prstGeom prst="rect">
            <a:avLst/>
          </a:prstGeom>
          <a:noFill/>
          <a:ln w="9525">
            <a:noFill/>
            <a:miter lim="800000"/>
            <a:headEnd/>
            <a:tailEnd/>
          </a:ln>
          <a:effectLst/>
        </p:spPr>
        <p:txBody>
          <a:bodyPr wrap="square">
            <a:spAutoFit/>
          </a:bodyPr>
          <a:lstStyle/>
          <a:p>
            <a:pPr algn="l" rtl="0">
              <a:spcBef>
                <a:spcPct val="75000"/>
              </a:spcBef>
              <a:buFont typeface="Wingdings" panose="05000000000000000000" pitchFamily="2" charset="2"/>
              <a:buChar char="q"/>
            </a:pPr>
            <a:r>
              <a:rPr lang="en-US" sz="2200" b="1" dirty="0">
                <a:solidFill>
                  <a:srgbClr val="FFFF00"/>
                </a:solidFill>
                <a:latin typeface="MinionPro-Regular"/>
              </a:rPr>
              <a:t> A list is a sequential set of data items (values).</a:t>
            </a:r>
          </a:p>
          <a:p>
            <a:pPr algn="l" rtl="0">
              <a:spcBef>
                <a:spcPct val="75000"/>
              </a:spcBef>
              <a:buFont typeface="Wingdings" panose="05000000000000000000" pitchFamily="2" charset="2"/>
              <a:buChar char="q"/>
            </a:pPr>
            <a:r>
              <a:rPr lang="en-US" sz="2200" b="1" dirty="0">
                <a:solidFill>
                  <a:srgbClr val="FFFF00"/>
                </a:solidFill>
                <a:latin typeface="MinionPro-Regular"/>
              </a:rPr>
              <a:t> A collection of elements stored in contiguous memory locations. It allows random access by index.</a:t>
            </a:r>
          </a:p>
          <a:p>
            <a:pPr marL="0" indent="0" algn="l" rtl="0">
              <a:lnSpc>
                <a:spcPct val="100000"/>
              </a:lnSpc>
              <a:spcBef>
                <a:spcPct val="75000"/>
              </a:spcBef>
              <a:buNone/>
            </a:pPr>
            <a:endParaRPr lang="en-US" sz="2200" b="1" dirty="0">
              <a:solidFill>
                <a:srgbClr val="FFFF00"/>
              </a:solidFill>
              <a:latin typeface="MinionPro-Regular"/>
            </a:endParaRPr>
          </a:p>
          <a:p>
            <a:pPr marL="0" indent="0" algn="l" rtl="0">
              <a:spcBef>
                <a:spcPct val="75000"/>
              </a:spcBef>
              <a:buNone/>
            </a:pPr>
            <a:r>
              <a:rPr lang="en-US" sz="2200" b="1" dirty="0">
                <a:latin typeface="MinionPro-Regular"/>
              </a:rPr>
              <a:t>In a general list:</a:t>
            </a:r>
          </a:p>
          <a:p>
            <a:pPr marL="228600" lvl="1">
              <a:spcBef>
                <a:spcPct val="75000"/>
              </a:spcBef>
              <a:buFont typeface="Wingdings" panose="05000000000000000000" pitchFamily="2" charset="2"/>
              <a:buChar char="q"/>
            </a:pPr>
            <a:r>
              <a:rPr lang="en-IN" sz="2200" b="1" dirty="0">
                <a:latin typeface="MinionPro-Regular"/>
              </a:rPr>
              <a:t> N</a:t>
            </a:r>
            <a:r>
              <a:rPr lang="en-US" sz="2200" b="1" dirty="0" err="1">
                <a:latin typeface="MinionPro-Regular"/>
              </a:rPr>
              <a:t>ew</a:t>
            </a:r>
            <a:r>
              <a:rPr lang="en-US" sz="2200" b="1" dirty="0">
                <a:latin typeface="MinionPro-Regular"/>
              </a:rPr>
              <a:t> values are </a:t>
            </a:r>
            <a:r>
              <a:rPr lang="en-US" sz="2200" b="1" dirty="0">
                <a:solidFill>
                  <a:srgbClr val="FFFF00"/>
                </a:solidFill>
                <a:latin typeface="MinionPro-Regular"/>
              </a:rPr>
              <a:t>added</a:t>
            </a:r>
            <a:r>
              <a:rPr lang="en-US" sz="2200" b="1" dirty="0">
                <a:latin typeface="MinionPro-Regular"/>
              </a:rPr>
              <a:t> in position determined by the user.</a:t>
            </a:r>
          </a:p>
          <a:p>
            <a:pPr marL="228600" lvl="1">
              <a:spcBef>
                <a:spcPct val="75000"/>
              </a:spcBef>
              <a:buFont typeface="Wingdings" panose="05000000000000000000" pitchFamily="2" charset="2"/>
              <a:buChar char="q"/>
            </a:pPr>
            <a:r>
              <a:rPr lang="en-US" sz="2200" b="1" dirty="0">
                <a:latin typeface="MinionPro-Regular"/>
              </a:rPr>
              <a:t> Element is </a:t>
            </a:r>
            <a:r>
              <a:rPr lang="en-US" sz="2200" b="1" dirty="0">
                <a:solidFill>
                  <a:srgbClr val="FFFF00"/>
                </a:solidFill>
                <a:latin typeface="MinionPro-Regular"/>
              </a:rPr>
              <a:t>removed</a:t>
            </a:r>
            <a:r>
              <a:rPr lang="en-US" sz="2200" b="1" dirty="0">
                <a:latin typeface="MinionPro-Regular"/>
              </a:rPr>
              <a:t> from a position determined by the user.</a:t>
            </a:r>
          </a:p>
          <a:p>
            <a:pPr algn="l" rtl="0" eaLnBrk="1" hangingPunct="1">
              <a:spcBef>
                <a:spcPct val="75000"/>
              </a:spcBef>
            </a:pPr>
            <a:endParaRPr lang="en-US" sz="3000" dirty="0"/>
          </a:p>
        </p:txBody>
      </p:sp>
      <p:sp>
        <p:nvSpPr>
          <p:cNvPr id="3" name="Rectangle: Rounded Corners 2">
            <a:extLst>
              <a:ext uri="{FF2B5EF4-FFF2-40B4-BE49-F238E27FC236}">
                <a16:creationId xmlns:a16="http://schemas.microsoft.com/office/drawing/2014/main" id="{2189B7A8-65A5-BCC3-229A-008DD29CA6F6}"/>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What is the List?</a:t>
            </a:r>
          </a:p>
        </p:txBody>
      </p:sp>
      <p:pic>
        <p:nvPicPr>
          <p:cNvPr id="29698" name="Picture 2" descr="Image result for lists"/>
          <p:cNvPicPr>
            <a:picLocks noChangeAspect="1" noChangeArrowheads="1"/>
          </p:cNvPicPr>
          <p:nvPr/>
        </p:nvPicPr>
        <p:blipFill>
          <a:blip r:embed="rId2" cstate="print"/>
          <a:srcRect/>
          <a:stretch>
            <a:fillRect/>
          </a:stretch>
        </p:blipFill>
        <p:spPr bwMode="auto">
          <a:xfrm>
            <a:off x="9676206" y="1170965"/>
            <a:ext cx="2333544" cy="2652429"/>
          </a:xfrm>
          <a:prstGeom prst="rect">
            <a:avLst/>
          </a:prstGeom>
          <a:noFill/>
        </p:spPr>
      </p:pic>
      <p:pic>
        <p:nvPicPr>
          <p:cNvPr id="29700" name="Picture 4" descr="Image result for lists"/>
          <p:cNvPicPr>
            <a:picLocks noChangeAspect="1" noChangeArrowheads="1"/>
          </p:cNvPicPr>
          <p:nvPr/>
        </p:nvPicPr>
        <p:blipFill>
          <a:blip r:embed="rId3" cstate="print"/>
          <a:srcRect/>
          <a:stretch>
            <a:fillRect/>
          </a:stretch>
        </p:blipFill>
        <p:spPr bwMode="auto">
          <a:xfrm>
            <a:off x="7408168" y="1170964"/>
            <a:ext cx="2052950" cy="2652429"/>
          </a:xfrm>
          <a:prstGeom prst="rect">
            <a:avLst/>
          </a:prstGeom>
          <a:noFill/>
        </p:spPr>
      </p:pic>
      <p:pic>
        <p:nvPicPr>
          <p:cNvPr id="29702" name="Picture 6" descr="Image result for lists"/>
          <p:cNvPicPr>
            <a:picLocks noChangeAspect="1" noChangeArrowheads="1"/>
          </p:cNvPicPr>
          <p:nvPr/>
        </p:nvPicPr>
        <p:blipFill>
          <a:blip r:embed="rId4" cstate="print"/>
          <a:srcRect/>
          <a:stretch>
            <a:fillRect/>
          </a:stretch>
        </p:blipFill>
        <p:spPr bwMode="auto">
          <a:xfrm>
            <a:off x="7408168" y="4040629"/>
            <a:ext cx="4475818" cy="269392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strips(downLeft)">
                                      <p:cBhvr>
                                        <p:cTn id="7" dur="500"/>
                                        <p:tgtEl>
                                          <p:spTgt spid="29698"/>
                                        </p:tgtEl>
                                      </p:cBhvr>
                                    </p:animEffect>
                                  </p:childTnLst>
                                </p:cTn>
                              </p:par>
                              <p:par>
                                <p:cTn id="8" presetID="18" presetClass="entr" presetSubtype="12" fill="hold"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strips(downLeft)">
                                      <p:cBhvr>
                                        <p:cTn id="10" dur="500"/>
                                        <p:tgtEl>
                                          <p:spTgt spid="29700"/>
                                        </p:tgtEl>
                                      </p:cBhvr>
                                    </p:animEffect>
                                  </p:childTnLst>
                                </p:cTn>
                              </p:par>
                              <p:par>
                                <p:cTn id="11" presetID="18" presetClass="entr" presetSubtype="12" fill="hold" nodeType="withEffect">
                                  <p:stCondLst>
                                    <p:cond delay="0"/>
                                  </p:stCondLst>
                                  <p:childTnLst>
                                    <p:set>
                                      <p:cBhvr>
                                        <p:cTn id="12" dur="1" fill="hold">
                                          <p:stCondLst>
                                            <p:cond delay="0"/>
                                          </p:stCondLst>
                                        </p:cTn>
                                        <p:tgtEl>
                                          <p:spTgt spid="29702"/>
                                        </p:tgtEl>
                                        <p:attrNameLst>
                                          <p:attrName>style.visibility</p:attrName>
                                        </p:attrNameLst>
                                      </p:cBhvr>
                                      <p:to>
                                        <p:strVal val="visible"/>
                                      </p:to>
                                    </p:set>
                                    <p:animEffect transition="in" filter="strips(downLeft)">
                                      <p:cBhvr>
                                        <p:cTn id="13" dur="500"/>
                                        <p:tgtEl>
                                          <p:spTgt spid="2970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C573E-1822-F081-D0E4-46914A0FE6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015F75-7D8E-D9F7-9CCD-8987D1582D75}"/>
              </a:ext>
            </a:extLst>
          </p:cNvPr>
          <p:cNvSpPr txBox="1"/>
          <p:nvPr/>
        </p:nvSpPr>
        <p:spPr>
          <a:xfrm>
            <a:off x="462117" y="1305342"/>
            <a:ext cx="11729883" cy="5847755"/>
          </a:xfrm>
          <a:prstGeom prst="rect">
            <a:avLst/>
          </a:prstGeom>
          <a:noFill/>
        </p:spPr>
        <p:txBody>
          <a:bodyPr wrap="square">
            <a:spAutoFit/>
          </a:bodyPr>
          <a:lstStyle/>
          <a:p>
            <a:pPr marL="342900" indent="-342900">
              <a:buFont typeface="Wingdings" panose="05000000000000000000" pitchFamily="2" charset="2"/>
              <a:buChar char="ü"/>
            </a:pPr>
            <a:r>
              <a:rPr lang="en-US" sz="2200" b="1" dirty="0">
                <a:latin typeface="MinionPro-Regular"/>
              </a:rPr>
              <a:t>Like array and linked list, </a:t>
            </a:r>
            <a:r>
              <a:rPr lang="en-US" sz="2200" b="1" dirty="0">
                <a:solidFill>
                  <a:srgbClr val="FFFF00"/>
                </a:solidFill>
                <a:latin typeface="MinionPro-Regular"/>
              </a:rPr>
              <a:t>the unrolled Linked List is also a linear data structure and is a variant of the singly linked list.</a:t>
            </a: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endParaRPr lang="en-US" sz="2200" b="1" dirty="0">
              <a:solidFill>
                <a:srgbClr val="FFFF00"/>
              </a:solidFill>
              <a:latin typeface="MinionPro-Regular"/>
            </a:endParaRPr>
          </a:p>
          <a:p>
            <a:pPr marL="342900" indent="-342900">
              <a:buFont typeface="Wingdings" panose="05000000000000000000" pitchFamily="2" charset="2"/>
              <a:buChar char="ü"/>
            </a:pPr>
            <a:r>
              <a:rPr lang="en-US" sz="2200" b="1" dirty="0">
                <a:solidFill>
                  <a:srgbClr val="FFFF00"/>
                </a:solidFill>
                <a:latin typeface="MinionPro-Regular"/>
              </a:rPr>
              <a:t> An unrolled linked list stores multiple elements in each node (let us call it a </a:t>
            </a:r>
            <a:r>
              <a:rPr lang="en-US" sz="2200" b="1" dirty="0">
                <a:latin typeface="MinionPro-Regular"/>
              </a:rPr>
              <a:t>block</a:t>
            </a:r>
            <a:r>
              <a:rPr lang="en-US" sz="2200" b="1" dirty="0">
                <a:solidFill>
                  <a:srgbClr val="FFFF00"/>
                </a:solidFill>
                <a:latin typeface="MinionPro-Regular"/>
              </a:rPr>
              <a:t> for our convenience). </a:t>
            </a:r>
          </a:p>
          <a:p>
            <a:pPr marL="342900" indent="-342900">
              <a:buFont typeface="Wingdings" panose="05000000000000000000" pitchFamily="2" charset="2"/>
              <a:buChar char="ü"/>
            </a:pPr>
            <a:r>
              <a:rPr lang="en-US" sz="2200" b="1" dirty="0">
                <a:solidFill>
                  <a:srgbClr val="FFFF00"/>
                </a:solidFill>
                <a:latin typeface="MinionPro-Regular"/>
              </a:rPr>
              <a:t>In each block, </a:t>
            </a:r>
            <a:r>
              <a:rPr lang="en-US" sz="2200" b="1" dirty="0">
                <a:latin typeface="MinionPro-Regular"/>
              </a:rPr>
              <a:t>a circular linked list</a:t>
            </a:r>
            <a:r>
              <a:rPr lang="en-US" sz="2200" b="1" dirty="0">
                <a:solidFill>
                  <a:srgbClr val="FFFF00"/>
                </a:solidFill>
                <a:latin typeface="MinionPro-Regular"/>
              </a:rPr>
              <a:t> is used to connect all nodes.</a:t>
            </a:r>
          </a:p>
          <a:p>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p:txBody>
      </p:sp>
      <p:sp>
        <p:nvSpPr>
          <p:cNvPr id="2" name="Rectangle: Rounded Corners 1">
            <a:extLst>
              <a:ext uri="{FF2B5EF4-FFF2-40B4-BE49-F238E27FC236}">
                <a16:creationId xmlns:a16="http://schemas.microsoft.com/office/drawing/2014/main" id="{71D91817-23E2-AEF9-4E50-EDF858746A39}"/>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Unrolled </a:t>
            </a:r>
            <a:r>
              <a:rPr lang="en-US" sz="4400" b="1" dirty="0">
                <a:solidFill>
                  <a:schemeClr val="bg2"/>
                </a:solidFill>
              </a:rPr>
              <a:t>Linked Lists</a:t>
            </a:r>
          </a:p>
        </p:txBody>
      </p:sp>
      <p:pic>
        <p:nvPicPr>
          <p:cNvPr id="8" name="Picture 7">
            <a:extLst>
              <a:ext uri="{FF2B5EF4-FFF2-40B4-BE49-F238E27FC236}">
                <a16:creationId xmlns:a16="http://schemas.microsoft.com/office/drawing/2014/main" id="{5D4255C0-26DF-3485-95C9-5F36A3F4F207}"/>
              </a:ext>
            </a:extLst>
          </p:cNvPr>
          <p:cNvPicPr>
            <a:picLocks noChangeAspect="1"/>
          </p:cNvPicPr>
          <p:nvPr/>
        </p:nvPicPr>
        <p:blipFill>
          <a:blip r:embed="rId3"/>
          <a:stretch>
            <a:fillRect/>
          </a:stretch>
        </p:blipFill>
        <p:spPr>
          <a:xfrm>
            <a:off x="1942740" y="2222205"/>
            <a:ext cx="8306520" cy="2281308"/>
          </a:xfrm>
          <a:prstGeom prst="rect">
            <a:avLst/>
          </a:prstGeom>
        </p:spPr>
      </p:pic>
    </p:spTree>
    <p:extLst>
      <p:ext uri="{BB962C8B-B14F-4D97-AF65-F5344CB8AC3E}">
        <p14:creationId xmlns:p14="http://schemas.microsoft.com/office/powerpoint/2010/main" val="173217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33DA03-4BAA-0F91-9956-8DE4474308FE}"/>
              </a:ext>
            </a:extLst>
          </p:cNvPr>
          <p:cNvPicPr>
            <a:picLocks noChangeAspect="1"/>
          </p:cNvPicPr>
          <p:nvPr/>
        </p:nvPicPr>
        <p:blipFill>
          <a:blip r:embed="rId2"/>
          <a:stretch>
            <a:fillRect/>
          </a:stretch>
        </p:blipFill>
        <p:spPr>
          <a:xfrm>
            <a:off x="349384" y="1241778"/>
            <a:ext cx="11503949" cy="5486400"/>
          </a:xfrm>
          <a:prstGeom prst="rect">
            <a:avLst/>
          </a:prstGeom>
        </p:spPr>
      </p:pic>
      <p:sp>
        <p:nvSpPr>
          <p:cNvPr id="3" name="Rectangle 2">
            <a:extLst>
              <a:ext uri="{FF2B5EF4-FFF2-40B4-BE49-F238E27FC236}">
                <a16:creationId xmlns:a16="http://schemas.microsoft.com/office/drawing/2014/main" id="{EDF49EEC-3DAF-8B7A-CF0E-255E7508C467}"/>
              </a:ext>
            </a:extLst>
          </p:cNvPr>
          <p:cNvSpPr/>
          <p:nvPr/>
        </p:nvSpPr>
        <p:spPr>
          <a:xfrm>
            <a:off x="654756" y="2607733"/>
            <a:ext cx="8365066" cy="821267"/>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CDC4E7-324A-FDD3-29DD-2C6D2925CF1A}"/>
              </a:ext>
            </a:extLst>
          </p:cNvPr>
          <p:cNvSpPr/>
          <p:nvPr/>
        </p:nvSpPr>
        <p:spPr>
          <a:xfrm>
            <a:off x="654756" y="1986844"/>
            <a:ext cx="8444088" cy="51928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7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3CDDC-44F2-0DBE-ACD9-331A8E58A45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4ECC228-E565-E464-E3CF-78D726BB1542}"/>
                  </a:ext>
                </a:extLst>
              </p:cNvPr>
              <p:cNvSpPr txBox="1"/>
              <p:nvPr/>
            </p:nvSpPr>
            <p:spPr>
              <a:xfrm>
                <a:off x="462117" y="831101"/>
                <a:ext cx="11729883" cy="5596404"/>
              </a:xfrm>
              <a:prstGeom prst="rect">
                <a:avLst/>
              </a:prstGeom>
              <a:noFill/>
            </p:spPr>
            <p:txBody>
              <a:bodyPr wrap="square">
                <a:spAutoFit/>
              </a:bodyPr>
              <a:lstStyle/>
              <a:p>
                <a:pPr marL="342900" indent="-342900">
                  <a:buFont typeface="Wingdings" panose="05000000000000000000" pitchFamily="2" charset="2"/>
                  <a:buChar char="ü"/>
                </a:pPr>
                <a:r>
                  <a:rPr lang="en-US" sz="2200" b="1" dirty="0">
                    <a:latin typeface="MinionPro-Regular"/>
                  </a:rPr>
                  <a:t>One of the biggest advantages of linked lists over arrays is that </a:t>
                </a:r>
                <a:r>
                  <a:rPr lang="en-US" sz="2200" b="1" dirty="0">
                    <a:solidFill>
                      <a:srgbClr val="FFFF00"/>
                    </a:solidFill>
                    <a:latin typeface="MinionPro-Regular"/>
                  </a:rPr>
                  <a:t>inserting an element at any location takes only O(1).</a:t>
                </a:r>
                <a:r>
                  <a:rPr lang="en-US" sz="2200" b="1" dirty="0">
                    <a:latin typeface="MinionPro-Regular"/>
                  </a:rPr>
                  <a:t> However, the catch here is that to </a:t>
                </a:r>
                <a:r>
                  <a:rPr lang="en-US" sz="2200" b="1" dirty="0">
                    <a:solidFill>
                      <a:srgbClr val="FFFF00"/>
                    </a:solidFill>
                    <a:latin typeface="MinionPro-Regular"/>
                  </a:rPr>
                  <a:t>search an element in a linked list takes O(n).</a:t>
                </a: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r>
                  <a:rPr lang="en-US" sz="2200" b="1" dirty="0">
                    <a:latin typeface="MinionPro-Regular"/>
                  </a:rPr>
                  <a:t>So, to solve the problem of searching </a:t>
                </a:r>
                <a:r>
                  <a:rPr lang="en-US" sz="2200" b="1" dirty="0" err="1">
                    <a:latin typeface="MinionPro-Regular"/>
                  </a:rPr>
                  <a:t>i.e</a:t>
                </a:r>
                <a:r>
                  <a:rPr lang="en-US" sz="2200" b="1" dirty="0">
                    <a:latin typeface="MinionPro-Regular"/>
                  </a:rPr>
                  <a:t> reducing the time for searching the element the concept of unrolled linked lists was put forward. </a:t>
                </a: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r>
                  <a:rPr lang="en-US" sz="2200" b="1" dirty="0">
                    <a:latin typeface="MinionPro-Regular"/>
                  </a:rPr>
                  <a:t>The unrolled linked list covers the </a:t>
                </a:r>
                <a:r>
                  <a:rPr lang="en-US" sz="2200" b="1" dirty="0">
                    <a:solidFill>
                      <a:srgbClr val="FFFF00"/>
                    </a:solidFill>
                    <a:latin typeface="MinionPro-Regular"/>
                  </a:rPr>
                  <a:t>advantages of both array and linked list </a:t>
                </a:r>
                <a:r>
                  <a:rPr lang="en-US" sz="2200" b="1" dirty="0">
                    <a:latin typeface="MinionPro-Regular"/>
                  </a:rPr>
                  <a:t>as it reduces the memory overhead in comparison to simple linked lists by storing multiple elements at each node and it also has the advantage of fast insertion and deletion as that of a linked list.</a:t>
                </a:r>
              </a:p>
              <a:p>
                <a:endParaRPr lang="en-US" sz="2200" b="1" dirty="0">
                  <a:latin typeface="MinionPro-Regular"/>
                </a:endParaRPr>
              </a:p>
              <a:p>
                <a:pPr marL="342900" indent="-342900">
                  <a:buFont typeface="Wingdings" panose="05000000000000000000" pitchFamily="2" charset="2"/>
                  <a:buChar char="q"/>
                </a:pPr>
                <a:r>
                  <a:rPr lang="en-US" sz="2200" b="1" u="sng" dirty="0">
                    <a:solidFill>
                      <a:srgbClr val="FFFF00"/>
                    </a:solidFill>
                    <a:latin typeface="MinionPro-Regular"/>
                  </a:rPr>
                  <a:t>Assume that there will be no more than </a:t>
                </a:r>
                <a:r>
                  <a:rPr lang="en-US" sz="2200" b="1" u="sng" dirty="0">
                    <a:latin typeface="MinionPro-Regular"/>
                  </a:rPr>
                  <a:t>n</a:t>
                </a:r>
                <a:r>
                  <a:rPr lang="en-US" sz="2200" b="1" u="sng" dirty="0">
                    <a:solidFill>
                      <a:srgbClr val="FFFF00"/>
                    </a:solidFill>
                    <a:latin typeface="MinionPro-Regular"/>
                  </a:rPr>
                  <a:t> elements in the unrolled linked list at any time. To simplify this problem, all blocks, except the last one, should contain exactly</a:t>
                </a:r>
                <a14:m>
                  <m:oMath xmlns:m="http://schemas.openxmlformats.org/officeDocument/2006/math">
                    <m:d>
                      <m:dPr>
                        <m:begChr m:val="⌈"/>
                        <m:endChr m:val="⌉"/>
                        <m:ctrlPr>
                          <a:rPr lang="en-US" sz="2200" b="1" i="1" u="sng" smtClean="0">
                            <a:solidFill>
                              <a:schemeClr val="tx1"/>
                            </a:solidFill>
                            <a:latin typeface="Cambria Math" panose="02040503050406030204" pitchFamily="18" charset="0"/>
                          </a:rPr>
                        </m:ctrlPr>
                      </m:dPr>
                      <m:e>
                        <m:rad>
                          <m:radPr>
                            <m:degHide m:val="on"/>
                            <m:ctrlPr>
                              <a:rPr lang="en-US" sz="2200" b="1" i="1" u="sng" smtClean="0">
                                <a:solidFill>
                                  <a:schemeClr val="tx1"/>
                                </a:solidFill>
                                <a:latin typeface="Cambria Math" panose="02040503050406030204" pitchFamily="18" charset="0"/>
                              </a:rPr>
                            </m:ctrlPr>
                          </m:radPr>
                          <m:deg/>
                          <m:e>
                            <m:r>
                              <a:rPr lang="en-US" sz="2200" b="1" i="1" u="sng" smtClean="0">
                                <a:solidFill>
                                  <a:schemeClr val="tx1"/>
                                </a:solidFill>
                                <a:latin typeface="Cambria Math" panose="02040503050406030204" pitchFamily="18" charset="0"/>
                              </a:rPr>
                              <m:t>𝒏</m:t>
                            </m:r>
                          </m:e>
                        </m:rad>
                      </m:e>
                    </m:d>
                  </m:oMath>
                </a14:m>
                <a:r>
                  <a:rPr lang="en-US" sz="2200" b="1" u="sng" dirty="0">
                    <a:solidFill>
                      <a:schemeClr val="tx1"/>
                    </a:solidFill>
                    <a:latin typeface="MinionPro-Regular"/>
                  </a:rPr>
                  <a:t> </a:t>
                </a:r>
                <a:r>
                  <a:rPr lang="en-US" sz="2200" b="1" u="sng" dirty="0">
                    <a:solidFill>
                      <a:srgbClr val="FFFF00"/>
                    </a:solidFill>
                    <a:latin typeface="MinionPro-Regular"/>
                  </a:rPr>
                  <a:t>elements. Thus, there will be no more than </a:t>
                </a:r>
                <a14:m>
                  <m:oMath xmlns:m="http://schemas.openxmlformats.org/officeDocument/2006/math">
                    <m:d>
                      <m:dPr>
                        <m:begChr m:val="⌈"/>
                        <m:endChr m:val="⌉"/>
                        <m:ctrlPr>
                          <a:rPr lang="en-US" sz="2200" b="1" i="1" u="sng">
                            <a:latin typeface="Cambria Math" panose="02040503050406030204" pitchFamily="18" charset="0"/>
                          </a:rPr>
                        </m:ctrlPr>
                      </m:dPr>
                      <m:e>
                        <m:rad>
                          <m:radPr>
                            <m:degHide m:val="on"/>
                            <m:ctrlPr>
                              <a:rPr lang="en-US" sz="2200" b="1" i="1" u="sng">
                                <a:latin typeface="Cambria Math" panose="02040503050406030204" pitchFamily="18" charset="0"/>
                              </a:rPr>
                            </m:ctrlPr>
                          </m:radPr>
                          <m:deg/>
                          <m:e>
                            <m:r>
                              <a:rPr lang="en-US" sz="2200" b="1" i="1" u="sng">
                                <a:latin typeface="Cambria Math" panose="02040503050406030204" pitchFamily="18" charset="0"/>
                              </a:rPr>
                              <m:t>𝒏</m:t>
                            </m:r>
                          </m:e>
                        </m:rad>
                      </m:e>
                    </m:d>
                  </m:oMath>
                </a14:m>
                <a:r>
                  <a:rPr lang="en-US" sz="2200" b="1" u="sng" dirty="0">
                    <a:solidFill>
                      <a:srgbClr val="FFFF00"/>
                    </a:solidFill>
                    <a:latin typeface="MinionPro-Regular"/>
                  </a:rPr>
                  <a:t> blocks at any time.</a:t>
                </a:r>
              </a:p>
              <a:p>
                <a:pPr marL="342900" indent="-342900">
                  <a:buFont typeface="Wingdings" panose="05000000000000000000" pitchFamily="2" charset="2"/>
                  <a:buChar char="ü"/>
                </a:pPr>
                <a:endParaRPr lang="en-US" sz="2200" b="1" dirty="0">
                  <a:latin typeface="MinionPro-Regular"/>
                </a:endParaRPr>
              </a:p>
              <a:p>
                <a:pPr marL="342900" indent="-342900">
                  <a:buFont typeface="Wingdings" panose="05000000000000000000" pitchFamily="2" charset="2"/>
                  <a:buChar char="ü"/>
                </a:pPr>
                <a:endParaRPr lang="en-US" sz="2200" b="1" dirty="0">
                  <a:latin typeface="MinionPro-Regular"/>
                </a:endParaRPr>
              </a:p>
            </p:txBody>
          </p:sp>
        </mc:Choice>
        <mc:Fallback>
          <p:sp>
            <p:nvSpPr>
              <p:cNvPr id="3" name="TextBox 2">
                <a:extLst>
                  <a:ext uri="{FF2B5EF4-FFF2-40B4-BE49-F238E27FC236}">
                    <a16:creationId xmlns:a16="http://schemas.microsoft.com/office/drawing/2014/main" id="{64ECC228-E565-E464-E3CF-78D726BB1542}"/>
                  </a:ext>
                </a:extLst>
              </p:cNvPr>
              <p:cNvSpPr txBox="1">
                <a:spLocks noRot="1" noChangeAspect="1" noMove="1" noResize="1" noEditPoints="1" noAdjustHandles="1" noChangeArrowheads="1" noChangeShapeType="1" noTextEdit="1"/>
              </p:cNvSpPr>
              <p:nvPr/>
            </p:nvSpPr>
            <p:spPr>
              <a:xfrm>
                <a:off x="462117" y="831101"/>
                <a:ext cx="11729883" cy="5596404"/>
              </a:xfrm>
              <a:prstGeom prst="rect">
                <a:avLst/>
              </a:prstGeom>
              <a:blipFill>
                <a:blip r:embed="rId3"/>
                <a:stretch>
                  <a:fillRect l="-572" t="-654" r="-11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B5FA66C-DDC3-7849-2741-B91B9E7E4AE3}"/>
              </a:ext>
            </a:extLst>
          </p:cNvPr>
          <p:cNvPicPr>
            <a:picLocks noChangeAspect="1"/>
          </p:cNvPicPr>
          <p:nvPr/>
        </p:nvPicPr>
        <p:blipFill>
          <a:blip r:embed="rId4"/>
          <a:stretch>
            <a:fillRect/>
          </a:stretch>
        </p:blipFill>
        <p:spPr>
          <a:xfrm>
            <a:off x="1194391" y="5760108"/>
            <a:ext cx="9803218" cy="1068469"/>
          </a:xfrm>
          <a:prstGeom prst="rect">
            <a:avLst/>
          </a:prstGeom>
        </p:spPr>
      </p:pic>
      <p:sp>
        <p:nvSpPr>
          <p:cNvPr id="4" name="Rectangle: Rounded Corners 3">
            <a:extLst>
              <a:ext uri="{FF2B5EF4-FFF2-40B4-BE49-F238E27FC236}">
                <a16:creationId xmlns:a16="http://schemas.microsoft.com/office/drawing/2014/main" id="{405A6425-F119-A6A3-97DD-F10C620008AA}"/>
              </a:ext>
            </a:extLst>
          </p:cNvPr>
          <p:cNvSpPr/>
          <p:nvPr/>
        </p:nvSpPr>
        <p:spPr>
          <a:xfrm>
            <a:off x="698090" y="133010"/>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Why do we need unrolled linked list?</a:t>
            </a:r>
          </a:p>
        </p:txBody>
      </p:sp>
    </p:spTree>
    <p:extLst>
      <p:ext uri="{BB962C8B-B14F-4D97-AF65-F5344CB8AC3E}">
        <p14:creationId xmlns:p14="http://schemas.microsoft.com/office/powerpoint/2010/main" val="2038781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4D923-FC1C-5526-ADCD-9088C4D2BE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0212E62-3601-A86E-D7A6-6E974E299F52}"/>
                  </a:ext>
                </a:extLst>
              </p:cNvPr>
              <p:cNvSpPr txBox="1"/>
              <p:nvPr/>
            </p:nvSpPr>
            <p:spPr>
              <a:xfrm>
                <a:off x="462117" y="1093164"/>
                <a:ext cx="11729883" cy="5522024"/>
              </a:xfrm>
              <a:prstGeom prst="rect">
                <a:avLst/>
              </a:prstGeom>
              <a:noFill/>
            </p:spPr>
            <p:txBody>
              <a:bodyPr wrap="square">
                <a:spAutoFit/>
              </a:bodyPr>
              <a:lstStyle/>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endParaRPr lang="en-US" sz="2200" b="1" dirty="0">
                  <a:solidFill>
                    <a:srgbClr val="FFFF00"/>
                  </a:solidFill>
                  <a:latin typeface="MinionPro-Regular"/>
                </a:endParaRPr>
              </a:p>
              <a:p>
                <a:r>
                  <a:rPr lang="en-US" sz="2200" b="1" dirty="0">
                    <a:solidFill>
                      <a:srgbClr val="FFFF00"/>
                    </a:solidFill>
                    <a:latin typeface="MinionPro-Regular"/>
                  </a:rPr>
                  <a:t>For example:  let’s search the </a:t>
                </a:r>
                <a14:m>
                  <m:oMath xmlns:m="http://schemas.openxmlformats.org/officeDocument/2006/math">
                    <m:sSup>
                      <m:sSupPr>
                        <m:ctrlPr>
                          <a:rPr lang="en-US" sz="2200" b="1" i="1" smtClean="0">
                            <a:solidFill>
                              <a:srgbClr val="FFFF00"/>
                            </a:solidFill>
                            <a:latin typeface="Cambria Math" panose="02040503050406030204" pitchFamily="18" charset="0"/>
                          </a:rPr>
                        </m:ctrlPr>
                      </m:sSupPr>
                      <m:e>
                        <m:r>
                          <a:rPr lang="en-US" sz="2200" b="1" i="1" smtClean="0">
                            <a:solidFill>
                              <a:srgbClr val="FFFF00"/>
                            </a:solidFill>
                            <a:latin typeface="Cambria Math" panose="02040503050406030204" pitchFamily="18" charset="0"/>
                          </a:rPr>
                          <m:t>𝟕</m:t>
                        </m:r>
                      </m:e>
                      <m:sup>
                        <m:r>
                          <a:rPr lang="en-US" sz="2200" b="1" i="1" smtClean="0">
                            <a:solidFill>
                              <a:srgbClr val="FFFF00"/>
                            </a:solidFill>
                            <a:latin typeface="Cambria Math" panose="02040503050406030204" pitchFamily="18" charset="0"/>
                          </a:rPr>
                          <m:t>𝒕𝒉</m:t>
                        </m:r>
                      </m:sup>
                    </m:sSup>
                  </m:oMath>
                </a14:m>
                <a:r>
                  <a:rPr lang="en-US" sz="2200" b="1" dirty="0">
                    <a:solidFill>
                      <a:srgbClr val="FFFF00"/>
                    </a:solidFill>
                    <a:latin typeface="MinionPro-Regular"/>
                  </a:rPr>
                  <a:t>node (45) =&gt; We first move to the ⌈7/4⌉th block (second block)  and access the 7%4 </a:t>
                </a:r>
                <a:r>
                  <a:rPr lang="en-US" sz="2200" b="1" dirty="0" err="1">
                    <a:solidFill>
                      <a:srgbClr val="FFFF00"/>
                    </a:solidFill>
                    <a:latin typeface="MinionPro-Regular"/>
                  </a:rPr>
                  <a:t>th</a:t>
                </a:r>
                <a:r>
                  <a:rPr lang="en-US" sz="2200" b="1" dirty="0">
                    <a:solidFill>
                      <a:srgbClr val="FFFF00"/>
                    </a:solidFill>
                    <a:latin typeface="MinionPro-Regular"/>
                  </a:rPr>
                  <a:t> node (third node) then  you will find it.</a:t>
                </a:r>
              </a:p>
            </p:txBody>
          </p:sp>
        </mc:Choice>
        <mc:Fallback xmlns="">
          <p:sp>
            <p:nvSpPr>
              <p:cNvPr id="3" name="TextBox 2">
                <a:extLst>
                  <a:ext uri="{FF2B5EF4-FFF2-40B4-BE49-F238E27FC236}">
                    <a16:creationId xmlns:a16="http://schemas.microsoft.com/office/drawing/2014/main" id="{00212E62-3601-A86E-D7A6-6E974E299F52}"/>
                  </a:ext>
                </a:extLst>
              </p:cNvPr>
              <p:cNvSpPr txBox="1">
                <a:spLocks noRot="1" noChangeAspect="1" noMove="1" noResize="1" noEditPoints="1" noAdjustHandles="1" noChangeArrowheads="1" noChangeShapeType="1" noTextEdit="1"/>
              </p:cNvSpPr>
              <p:nvPr/>
            </p:nvSpPr>
            <p:spPr>
              <a:xfrm>
                <a:off x="462117" y="1093164"/>
                <a:ext cx="11729883" cy="5522024"/>
              </a:xfrm>
              <a:prstGeom prst="rect">
                <a:avLst/>
              </a:prstGeom>
              <a:blipFill>
                <a:blip r:embed="rId2"/>
                <a:stretch>
                  <a:fillRect l="-676" b="-1325"/>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F008CEE1-38F2-7278-E1DC-9A9C8C648441}"/>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Searching for an element in Unrolled Linked Lists</a:t>
            </a:r>
          </a:p>
        </p:txBody>
      </p:sp>
      <p:pic>
        <p:nvPicPr>
          <p:cNvPr id="7" name="Picture 6">
            <a:extLst>
              <a:ext uri="{FF2B5EF4-FFF2-40B4-BE49-F238E27FC236}">
                <a16:creationId xmlns:a16="http://schemas.microsoft.com/office/drawing/2014/main" id="{E58F39E4-21D8-A1C5-E317-F9D08BF4CBA9}"/>
              </a:ext>
            </a:extLst>
          </p:cNvPr>
          <p:cNvPicPr>
            <a:picLocks noChangeAspect="1"/>
          </p:cNvPicPr>
          <p:nvPr/>
        </p:nvPicPr>
        <p:blipFill>
          <a:blip r:embed="rId3"/>
          <a:stretch>
            <a:fillRect/>
          </a:stretch>
        </p:blipFill>
        <p:spPr>
          <a:xfrm>
            <a:off x="125419" y="1271298"/>
            <a:ext cx="11729883" cy="1992897"/>
          </a:xfrm>
          <a:prstGeom prst="rect">
            <a:avLst/>
          </a:prstGeom>
        </p:spPr>
      </p:pic>
      <p:pic>
        <p:nvPicPr>
          <p:cNvPr id="9" name="Picture 8">
            <a:extLst>
              <a:ext uri="{FF2B5EF4-FFF2-40B4-BE49-F238E27FC236}">
                <a16:creationId xmlns:a16="http://schemas.microsoft.com/office/drawing/2014/main" id="{230DB35B-27FD-314B-B941-E6ED8302D3F4}"/>
              </a:ext>
            </a:extLst>
          </p:cNvPr>
          <p:cNvPicPr>
            <a:picLocks noChangeAspect="1"/>
          </p:cNvPicPr>
          <p:nvPr/>
        </p:nvPicPr>
        <p:blipFill>
          <a:blip r:embed="rId4"/>
          <a:stretch>
            <a:fillRect/>
          </a:stretch>
        </p:blipFill>
        <p:spPr>
          <a:xfrm>
            <a:off x="1522664" y="3403632"/>
            <a:ext cx="8359864" cy="2377646"/>
          </a:xfrm>
          <a:prstGeom prst="rect">
            <a:avLst/>
          </a:prstGeom>
        </p:spPr>
      </p:pic>
    </p:spTree>
    <p:extLst>
      <p:ext uri="{BB962C8B-B14F-4D97-AF65-F5344CB8AC3E}">
        <p14:creationId xmlns:p14="http://schemas.microsoft.com/office/powerpoint/2010/main" val="2688750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F5642-704F-8429-0B85-8D84034051E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B3FDAA-0A33-2909-BDB2-8BC27E8CD237}"/>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Inserting an element in Unrolled Linked Lists</a:t>
            </a:r>
          </a:p>
        </p:txBody>
      </p:sp>
      <p:pic>
        <p:nvPicPr>
          <p:cNvPr id="5" name="Picture 4">
            <a:extLst>
              <a:ext uri="{FF2B5EF4-FFF2-40B4-BE49-F238E27FC236}">
                <a16:creationId xmlns:a16="http://schemas.microsoft.com/office/drawing/2014/main" id="{C1EBF29B-1027-9ECE-85CC-4341D4C72C13}"/>
              </a:ext>
            </a:extLst>
          </p:cNvPr>
          <p:cNvPicPr>
            <a:picLocks noChangeAspect="1"/>
          </p:cNvPicPr>
          <p:nvPr/>
        </p:nvPicPr>
        <p:blipFill>
          <a:blip r:embed="rId2"/>
          <a:stretch>
            <a:fillRect/>
          </a:stretch>
        </p:blipFill>
        <p:spPr>
          <a:xfrm>
            <a:off x="462117" y="1154233"/>
            <a:ext cx="11361288" cy="3726111"/>
          </a:xfrm>
          <a:prstGeom prst="rect">
            <a:avLst/>
          </a:prstGeom>
        </p:spPr>
      </p:pic>
      <p:pic>
        <p:nvPicPr>
          <p:cNvPr id="8" name="Picture 7">
            <a:extLst>
              <a:ext uri="{FF2B5EF4-FFF2-40B4-BE49-F238E27FC236}">
                <a16:creationId xmlns:a16="http://schemas.microsoft.com/office/drawing/2014/main" id="{6189C4F5-F8F7-7970-E420-1DC3BE3EE567}"/>
              </a:ext>
            </a:extLst>
          </p:cNvPr>
          <p:cNvPicPr>
            <a:picLocks noChangeAspect="1"/>
          </p:cNvPicPr>
          <p:nvPr/>
        </p:nvPicPr>
        <p:blipFill>
          <a:blip r:embed="rId3"/>
          <a:stretch>
            <a:fillRect/>
          </a:stretch>
        </p:blipFill>
        <p:spPr>
          <a:xfrm>
            <a:off x="462117" y="5051903"/>
            <a:ext cx="11361288" cy="1806097"/>
          </a:xfrm>
          <a:prstGeom prst="rect">
            <a:avLst/>
          </a:prstGeom>
        </p:spPr>
      </p:pic>
    </p:spTree>
    <p:extLst>
      <p:ext uri="{BB962C8B-B14F-4D97-AF65-F5344CB8AC3E}">
        <p14:creationId xmlns:p14="http://schemas.microsoft.com/office/powerpoint/2010/main" val="2802510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E14B0-FC2D-D99E-A08D-82AB4BF455F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FA12EE8-DEA8-AA56-E64A-7D3918BB0C6B}"/>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Performing Shift Operation</a:t>
            </a:r>
            <a:endParaRPr lang="en-US" sz="4400" b="1" dirty="0">
              <a:solidFill>
                <a:schemeClr val="bg2"/>
              </a:solidFill>
            </a:endParaRPr>
          </a:p>
        </p:txBody>
      </p:sp>
      <p:pic>
        <p:nvPicPr>
          <p:cNvPr id="5" name="Picture 4">
            <a:extLst>
              <a:ext uri="{FF2B5EF4-FFF2-40B4-BE49-F238E27FC236}">
                <a16:creationId xmlns:a16="http://schemas.microsoft.com/office/drawing/2014/main" id="{85671366-C2E2-348D-68DF-754F119E1E83}"/>
              </a:ext>
            </a:extLst>
          </p:cNvPr>
          <p:cNvPicPr>
            <a:picLocks noChangeAspect="1"/>
          </p:cNvPicPr>
          <p:nvPr/>
        </p:nvPicPr>
        <p:blipFill>
          <a:blip r:embed="rId2"/>
          <a:stretch>
            <a:fillRect/>
          </a:stretch>
        </p:blipFill>
        <p:spPr>
          <a:xfrm>
            <a:off x="197674" y="2473445"/>
            <a:ext cx="11206716" cy="2130453"/>
          </a:xfrm>
          <a:prstGeom prst="rect">
            <a:avLst/>
          </a:prstGeom>
        </p:spPr>
      </p:pic>
    </p:spTree>
    <p:extLst>
      <p:ext uri="{BB962C8B-B14F-4D97-AF65-F5344CB8AC3E}">
        <p14:creationId xmlns:p14="http://schemas.microsoft.com/office/powerpoint/2010/main" val="1053833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1263B8-379D-082C-7516-985BE2FF34E8}"/>
              </a:ext>
            </a:extLst>
          </p:cNvPr>
          <p:cNvPicPr>
            <a:picLocks noChangeAspect="1"/>
          </p:cNvPicPr>
          <p:nvPr/>
        </p:nvPicPr>
        <p:blipFill>
          <a:blip r:embed="rId2"/>
          <a:stretch>
            <a:fillRect/>
          </a:stretch>
        </p:blipFill>
        <p:spPr>
          <a:xfrm>
            <a:off x="143807" y="116220"/>
            <a:ext cx="5523346" cy="1797641"/>
          </a:xfrm>
          <a:prstGeom prst="rect">
            <a:avLst/>
          </a:prstGeom>
        </p:spPr>
      </p:pic>
      <p:pic>
        <p:nvPicPr>
          <p:cNvPr id="3" name="Picture 2">
            <a:extLst>
              <a:ext uri="{FF2B5EF4-FFF2-40B4-BE49-F238E27FC236}">
                <a16:creationId xmlns:a16="http://schemas.microsoft.com/office/drawing/2014/main" id="{95DEC288-61F5-364C-B9C1-4CC7B8D4A95E}"/>
              </a:ext>
            </a:extLst>
          </p:cNvPr>
          <p:cNvPicPr>
            <a:picLocks noChangeAspect="1"/>
          </p:cNvPicPr>
          <p:nvPr/>
        </p:nvPicPr>
        <p:blipFill>
          <a:blip r:embed="rId3"/>
          <a:stretch>
            <a:fillRect/>
          </a:stretch>
        </p:blipFill>
        <p:spPr>
          <a:xfrm>
            <a:off x="6095999" y="47847"/>
            <a:ext cx="5952193" cy="1797641"/>
          </a:xfrm>
          <a:prstGeom prst="rect">
            <a:avLst/>
          </a:prstGeom>
        </p:spPr>
      </p:pic>
      <p:pic>
        <p:nvPicPr>
          <p:cNvPr id="5" name="Picture 4">
            <a:extLst>
              <a:ext uri="{FF2B5EF4-FFF2-40B4-BE49-F238E27FC236}">
                <a16:creationId xmlns:a16="http://schemas.microsoft.com/office/drawing/2014/main" id="{2F3D803F-54E4-86A1-2137-3674531A5E0A}"/>
              </a:ext>
            </a:extLst>
          </p:cNvPr>
          <p:cNvPicPr>
            <a:picLocks noChangeAspect="1"/>
          </p:cNvPicPr>
          <p:nvPr/>
        </p:nvPicPr>
        <p:blipFill>
          <a:blip r:embed="rId4"/>
          <a:stretch>
            <a:fillRect/>
          </a:stretch>
        </p:blipFill>
        <p:spPr>
          <a:xfrm>
            <a:off x="6095999" y="2284383"/>
            <a:ext cx="5987634" cy="502964"/>
          </a:xfrm>
          <a:prstGeom prst="rect">
            <a:avLst/>
          </a:prstGeom>
        </p:spPr>
      </p:pic>
      <p:pic>
        <p:nvPicPr>
          <p:cNvPr id="8" name="Picture 7">
            <a:extLst>
              <a:ext uri="{FF2B5EF4-FFF2-40B4-BE49-F238E27FC236}">
                <a16:creationId xmlns:a16="http://schemas.microsoft.com/office/drawing/2014/main" id="{A6FC9729-47C1-8C61-5103-2F0FBE0BF309}"/>
              </a:ext>
            </a:extLst>
          </p:cNvPr>
          <p:cNvPicPr>
            <a:picLocks noChangeAspect="1"/>
          </p:cNvPicPr>
          <p:nvPr/>
        </p:nvPicPr>
        <p:blipFill>
          <a:blip r:embed="rId5"/>
          <a:stretch>
            <a:fillRect/>
          </a:stretch>
        </p:blipFill>
        <p:spPr>
          <a:xfrm>
            <a:off x="6095999" y="2787347"/>
            <a:ext cx="5987634" cy="1283307"/>
          </a:xfrm>
          <a:prstGeom prst="rect">
            <a:avLst/>
          </a:prstGeom>
        </p:spPr>
      </p:pic>
      <p:pic>
        <p:nvPicPr>
          <p:cNvPr id="10" name="Picture 9">
            <a:extLst>
              <a:ext uri="{FF2B5EF4-FFF2-40B4-BE49-F238E27FC236}">
                <a16:creationId xmlns:a16="http://schemas.microsoft.com/office/drawing/2014/main" id="{DD5EC35F-2A59-608D-4271-F538AA6C0FB2}"/>
              </a:ext>
            </a:extLst>
          </p:cNvPr>
          <p:cNvPicPr>
            <a:picLocks noChangeAspect="1"/>
          </p:cNvPicPr>
          <p:nvPr/>
        </p:nvPicPr>
        <p:blipFill>
          <a:blip r:embed="rId6"/>
          <a:stretch>
            <a:fillRect/>
          </a:stretch>
        </p:blipFill>
        <p:spPr>
          <a:xfrm>
            <a:off x="108367" y="2148729"/>
            <a:ext cx="5558786" cy="1921925"/>
          </a:xfrm>
          <a:prstGeom prst="rect">
            <a:avLst/>
          </a:prstGeom>
        </p:spPr>
      </p:pic>
      <p:pic>
        <p:nvPicPr>
          <p:cNvPr id="12" name="Picture 11">
            <a:extLst>
              <a:ext uri="{FF2B5EF4-FFF2-40B4-BE49-F238E27FC236}">
                <a16:creationId xmlns:a16="http://schemas.microsoft.com/office/drawing/2014/main" id="{66C106BC-2E1C-FDB9-7AE5-195ACE637D9D}"/>
              </a:ext>
            </a:extLst>
          </p:cNvPr>
          <p:cNvPicPr>
            <a:picLocks noChangeAspect="1"/>
          </p:cNvPicPr>
          <p:nvPr/>
        </p:nvPicPr>
        <p:blipFill>
          <a:blip r:embed="rId7"/>
          <a:stretch>
            <a:fillRect/>
          </a:stretch>
        </p:blipFill>
        <p:spPr>
          <a:xfrm>
            <a:off x="126086" y="4635795"/>
            <a:ext cx="5558787" cy="2095352"/>
          </a:xfrm>
          <a:prstGeom prst="rect">
            <a:avLst/>
          </a:prstGeom>
        </p:spPr>
      </p:pic>
      <p:pic>
        <p:nvPicPr>
          <p:cNvPr id="14" name="Picture 13">
            <a:extLst>
              <a:ext uri="{FF2B5EF4-FFF2-40B4-BE49-F238E27FC236}">
                <a16:creationId xmlns:a16="http://schemas.microsoft.com/office/drawing/2014/main" id="{34EAA63B-AFC3-A22F-1BFD-C185C28973BF}"/>
              </a:ext>
            </a:extLst>
          </p:cNvPr>
          <p:cNvPicPr>
            <a:picLocks noChangeAspect="1"/>
          </p:cNvPicPr>
          <p:nvPr/>
        </p:nvPicPr>
        <p:blipFill>
          <a:blip r:embed="rId8"/>
          <a:stretch>
            <a:fillRect/>
          </a:stretch>
        </p:blipFill>
        <p:spPr>
          <a:xfrm>
            <a:off x="6095997" y="4635795"/>
            <a:ext cx="5987635" cy="2055486"/>
          </a:xfrm>
          <a:prstGeom prst="rect">
            <a:avLst/>
          </a:prstGeom>
        </p:spPr>
      </p:pic>
      <p:sp>
        <p:nvSpPr>
          <p:cNvPr id="15" name="Arrow: Right 14">
            <a:extLst>
              <a:ext uri="{FF2B5EF4-FFF2-40B4-BE49-F238E27FC236}">
                <a16:creationId xmlns:a16="http://schemas.microsoft.com/office/drawing/2014/main" id="{53BD8A82-EE55-950B-689C-7F2F0D7CDD2A}"/>
              </a:ext>
            </a:extLst>
          </p:cNvPr>
          <p:cNvSpPr/>
          <p:nvPr/>
        </p:nvSpPr>
        <p:spPr>
          <a:xfrm>
            <a:off x="5667153" y="935665"/>
            <a:ext cx="428844" cy="276447"/>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0900BFF-7F70-4209-F294-F9B865364A22}"/>
              </a:ext>
            </a:extLst>
          </p:cNvPr>
          <p:cNvSpPr/>
          <p:nvPr/>
        </p:nvSpPr>
        <p:spPr>
          <a:xfrm>
            <a:off x="8878186" y="1924494"/>
            <a:ext cx="276447" cy="35988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8368A7BC-2F19-BFC4-D124-1A1400E5E06C}"/>
              </a:ext>
            </a:extLst>
          </p:cNvPr>
          <p:cNvSpPr/>
          <p:nvPr/>
        </p:nvSpPr>
        <p:spPr>
          <a:xfrm>
            <a:off x="5667153" y="3104707"/>
            <a:ext cx="428844" cy="247781"/>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3F17696D-EFD9-CEDB-50C7-C1C90C22E4E7}"/>
              </a:ext>
            </a:extLst>
          </p:cNvPr>
          <p:cNvSpPr/>
          <p:nvPr/>
        </p:nvSpPr>
        <p:spPr>
          <a:xfrm>
            <a:off x="2615609" y="4070654"/>
            <a:ext cx="276447" cy="565141"/>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8E2F1479-6461-9B71-8583-8C0BB94ED46E}"/>
              </a:ext>
            </a:extLst>
          </p:cNvPr>
          <p:cNvSpPr/>
          <p:nvPr/>
        </p:nvSpPr>
        <p:spPr>
          <a:xfrm>
            <a:off x="5684873" y="5577654"/>
            <a:ext cx="428844" cy="341448"/>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8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63BDA-BC56-E12B-4E56-26BC03C749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EF298F-542A-ECE8-2EE8-738708EB43C1}"/>
              </a:ext>
            </a:extLst>
          </p:cNvPr>
          <p:cNvSpPr txBox="1"/>
          <p:nvPr/>
        </p:nvSpPr>
        <p:spPr>
          <a:xfrm>
            <a:off x="462117" y="1405358"/>
            <a:ext cx="11729883" cy="2800767"/>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A skip list is a data structure that allows for </a:t>
            </a:r>
            <a:r>
              <a:rPr lang="en-US" sz="2200" b="1" dirty="0">
                <a:solidFill>
                  <a:srgbClr val="FFFF00"/>
                </a:solidFill>
                <a:latin typeface="MinionPro-Regular"/>
              </a:rPr>
              <a:t>efficient search, insertion and deletion</a:t>
            </a:r>
            <a:r>
              <a:rPr lang="en-US" sz="2200" b="1" dirty="0">
                <a:latin typeface="MinionPro-Regular"/>
              </a:rPr>
              <a:t> of elements in a sorted list. </a:t>
            </a:r>
          </a:p>
          <a:p>
            <a:pPr marL="342900" indent="-342900">
              <a:buFont typeface="Wingdings" panose="05000000000000000000" pitchFamily="2" charset="2"/>
              <a:buChar char="q"/>
            </a:pPr>
            <a:r>
              <a:rPr lang="en-US" sz="2200" b="1" dirty="0">
                <a:latin typeface="MinionPro-Regular"/>
              </a:rPr>
              <a:t>It is a probabilistic data structure, meaning that its average time complexity is determined through a probabilistic analysis.</a:t>
            </a:r>
          </a:p>
          <a:p>
            <a:pPr marL="342900" indent="-342900">
              <a:buFont typeface="Wingdings" panose="05000000000000000000" pitchFamily="2" charset="2"/>
              <a:buChar char="q"/>
            </a:pPr>
            <a:r>
              <a:rPr lang="en-US" sz="2200" b="1" dirty="0">
                <a:latin typeface="MinionPro-Regular"/>
              </a:rPr>
              <a:t>In a skip list, elements are organized in layers, with each layer having a smaller number of elements than the one below it. The bottom layer is a regular linked list, while the layers above it contain "skipping" links that allow for fast navigation to elements that are far apart in the bottom layer. </a:t>
            </a:r>
          </a:p>
        </p:txBody>
      </p:sp>
      <p:sp>
        <p:nvSpPr>
          <p:cNvPr id="2" name="Rectangle: Rounded Corners 1">
            <a:extLst>
              <a:ext uri="{FF2B5EF4-FFF2-40B4-BE49-F238E27FC236}">
                <a16:creationId xmlns:a16="http://schemas.microsoft.com/office/drawing/2014/main" id="{DC73CCB5-9D3D-FDB3-0A1A-1E46A03FAD99}"/>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Skip Lists</a:t>
            </a:r>
            <a:endParaRPr lang="en-US" sz="4400" b="1" dirty="0">
              <a:solidFill>
                <a:schemeClr val="bg2"/>
              </a:solidFill>
            </a:endParaRPr>
          </a:p>
        </p:txBody>
      </p:sp>
      <p:pic>
        <p:nvPicPr>
          <p:cNvPr id="4" name="Picture 3">
            <a:extLst>
              <a:ext uri="{FF2B5EF4-FFF2-40B4-BE49-F238E27FC236}">
                <a16:creationId xmlns:a16="http://schemas.microsoft.com/office/drawing/2014/main" id="{FF508347-2257-CE75-F5C8-197E95758E1A}"/>
              </a:ext>
            </a:extLst>
          </p:cNvPr>
          <p:cNvPicPr>
            <a:picLocks noChangeAspect="1"/>
          </p:cNvPicPr>
          <p:nvPr/>
        </p:nvPicPr>
        <p:blipFill>
          <a:blip r:embed="rId2"/>
          <a:stretch>
            <a:fillRect/>
          </a:stretch>
        </p:blipFill>
        <p:spPr>
          <a:xfrm>
            <a:off x="1228746" y="4263979"/>
            <a:ext cx="10196624" cy="2377325"/>
          </a:xfrm>
          <a:prstGeom prst="rect">
            <a:avLst/>
          </a:prstGeom>
        </p:spPr>
      </p:pic>
    </p:spTree>
    <p:extLst>
      <p:ext uri="{BB962C8B-B14F-4D97-AF65-F5344CB8AC3E}">
        <p14:creationId xmlns:p14="http://schemas.microsoft.com/office/powerpoint/2010/main" val="331330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56E65F-9FB5-8C17-11E1-7CC90DC54289}"/>
              </a:ext>
            </a:extLst>
          </p:cNvPr>
          <p:cNvSpPr/>
          <p:nvPr/>
        </p:nvSpPr>
        <p:spPr>
          <a:xfrm>
            <a:off x="527969" y="245004"/>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Skip Lists</a:t>
            </a:r>
            <a:endParaRPr lang="en-US" sz="4400" b="1" dirty="0">
              <a:solidFill>
                <a:schemeClr val="bg2"/>
              </a:solidFill>
            </a:endParaRPr>
          </a:p>
        </p:txBody>
      </p:sp>
      <p:sp>
        <p:nvSpPr>
          <p:cNvPr id="5" name="TextBox 4">
            <a:extLst>
              <a:ext uri="{FF2B5EF4-FFF2-40B4-BE49-F238E27FC236}">
                <a16:creationId xmlns:a16="http://schemas.microsoft.com/office/drawing/2014/main" id="{5A40D43E-F7A1-3214-D11A-3825330628D5}"/>
              </a:ext>
            </a:extLst>
          </p:cNvPr>
          <p:cNvSpPr txBox="1"/>
          <p:nvPr/>
        </p:nvSpPr>
        <p:spPr>
          <a:xfrm>
            <a:off x="462117" y="2197893"/>
            <a:ext cx="11729883" cy="3477875"/>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The idea behind this is to allow for quick traversal to the desired element, reducing the average number of steps needed to reach it.</a:t>
            </a:r>
          </a:p>
          <a:p>
            <a:endParaRPr lang="en-US" sz="2200" b="1" dirty="0">
              <a:latin typeface="MinionPro-Regular"/>
            </a:endParaRPr>
          </a:p>
          <a:p>
            <a:pPr marL="342900" indent="-342900">
              <a:buFont typeface="Wingdings" panose="05000000000000000000" pitchFamily="2" charset="2"/>
              <a:buChar char="q"/>
            </a:pPr>
            <a:r>
              <a:rPr lang="en-US" sz="2200" b="1" dirty="0">
                <a:latin typeface="MinionPro-Regular"/>
              </a:rPr>
              <a:t>Skip lists are implemented using a technique called "</a:t>
            </a:r>
            <a:r>
              <a:rPr lang="en-US" sz="2200" b="1" dirty="0">
                <a:solidFill>
                  <a:srgbClr val="FFFF00"/>
                </a:solidFill>
                <a:latin typeface="MinionPro-Regular"/>
              </a:rPr>
              <a:t>coin flipping</a:t>
            </a:r>
            <a:r>
              <a:rPr lang="en-US" sz="2200" b="1" dirty="0">
                <a:latin typeface="MinionPro-Regular"/>
              </a:rPr>
              <a:t>." In this technique, a random number is generated for each insertion to determine the number of layers the new element will occupy. This means that, on average, each element will be in log(n) layers, where n is the number of elements in the bottom layer.</a:t>
            </a:r>
          </a:p>
          <a:p>
            <a:pPr marL="342900" indent="-342900">
              <a:buFont typeface="Wingdings" panose="05000000000000000000" pitchFamily="2" charset="2"/>
              <a:buChar char="q"/>
            </a:pPr>
            <a:endParaRPr lang="en-US" sz="2200" b="1" dirty="0">
              <a:latin typeface="MinionPro-Regular"/>
            </a:endParaRPr>
          </a:p>
          <a:p>
            <a:pPr marL="342900" indent="-342900">
              <a:buFont typeface="Wingdings" panose="05000000000000000000" pitchFamily="2" charset="2"/>
              <a:buChar char="q"/>
            </a:pPr>
            <a:r>
              <a:rPr lang="en-US" sz="2200" b="1" dirty="0">
                <a:latin typeface="MinionPro-Regular"/>
              </a:rPr>
              <a:t>Skip lists have an average time complexity of O(log n) for search, insertion and deletion.</a:t>
            </a:r>
          </a:p>
          <a:p>
            <a:pPr marL="342900" indent="-342900">
              <a:buFont typeface="Wingdings" panose="05000000000000000000" pitchFamily="2" charset="2"/>
              <a:buChar char="q"/>
            </a:pPr>
            <a:r>
              <a:rPr lang="en-US" sz="2200" b="1" dirty="0">
                <a:latin typeface="MinionPro-Regular"/>
              </a:rPr>
              <a:t>https://medium.com/@asishpanda444/skip-lists-9e4cd1ee6444</a:t>
            </a:r>
          </a:p>
        </p:txBody>
      </p:sp>
    </p:spTree>
    <p:extLst>
      <p:ext uri="{BB962C8B-B14F-4D97-AF65-F5344CB8AC3E}">
        <p14:creationId xmlns:p14="http://schemas.microsoft.com/office/powerpoint/2010/main" val="1604821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B9D6-3436-8976-1547-C9A9049D71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57712C-4E53-B3B7-DA7C-AA49B9296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726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04575038"/>
              </p:ext>
            </p:extLst>
          </p:nvPr>
        </p:nvGraphicFramePr>
        <p:xfrm>
          <a:off x="1981200" y="1600200"/>
          <a:ext cx="8229600" cy="676672"/>
        </p:xfrm>
        <a:graphic>
          <a:graphicData uri="http://schemas.openxmlformats.org/drawingml/2006/table">
            <a:tbl>
              <a:tblPr rtl="1"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676672">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bl>
          </a:graphicData>
        </a:graphic>
      </p:graphicFrame>
      <p:sp>
        <p:nvSpPr>
          <p:cNvPr id="6" name="TextBox 5"/>
          <p:cNvSpPr txBox="1"/>
          <p:nvPr/>
        </p:nvSpPr>
        <p:spPr>
          <a:xfrm>
            <a:off x="6384032" y="1239144"/>
            <a:ext cx="504056"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n</a:t>
            </a:r>
          </a:p>
        </p:txBody>
      </p:sp>
      <p:sp>
        <p:nvSpPr>
          <p:cNvPr id="7" name="TextBox 6"/>
          <p:cNvSpPr txBox="1"/>
          <p:nvPr/>
        </p:nvSpPr>
        <p:spPr>
          <a:xfrm>
            <a:off x="8702538" y="1196753"/>
            <a:ext cx="17859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MAX-1</a:t>
            </a:r>
          </a:p>
        </p:txBody>
      </p:sp>
      <p:sp>
        <p:nvSpPr>
          <p:cNvPr id="8" name="TextBox 7"/>
          <p:cNvSpPr txBox="1"/>
          <p:nvPr/>
        </p:nvSpPr>
        <p:spPr>
          <a:xfrm>
            <a:off x="1847528" y="1228691"/>
            <a:ext cx="7092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0</a:t>
            </a:r>
          </a:p>
        </p:txBody>
      </p:sp>
      <p:sp>
        <p:nvSpPr>
          <p:cNvPr id="9" name="Rectangle 3"/>
          <p:cNvSpPr txBox="1">
            <a:spLocks noChangeArrowheads="1"/>
          </p:cNvSpPr>
          <p:nvPr/>
        </p:nvSpPr>
        <p:spPr>
          <a:xfrm>
            <a:off x="1848544" y="5877272"/>
            <a:ext cx="9144000" cy="864096"/>
          </a:xfrm>
          <a:prstGeom prst="rect">
            <a:avLst/>
          </a:prstGeom>
        </p:spPr>
        <p:txBody>
          <a:bodyPr vert="horz" lIns="91440" tIns="45720" rIns="91440" bIns="45720" rtlCol="1">
            <a:noAutofit/>
          </a:bodyPr>
          <a:lstStyle/>
          <a:p>
            <a:pPr algn="l" rtl="0">
              <a:lnSpc>
                <a:spcPct val="90000"/>
              </a:lnSpc>
              <a:spcBef>
                <a:spcPct val="20000"/>
              </a:spcBef>
              <a:defRPr/>
            </a:pPr>
            <a:r>
              <a:rPr lang="en-US" sz="3000" dirty="0"/>
              <a:t>We can </a:t>
            </a:r>
            <a:r>
              <a:rPr lang="en-US" sz="3000" b="1" dirty="0">
                <a:solidFill>
                  <a:srgbClr val="FFC000"/>
                </a:solidFill>
              </a:rPr>
              <a:t>insert</a:t>
            </a:r>
            <a:r>
              <a:rPr lang="en-US" sz="3000" b="1" dirty="0">
                <a:solidFill>
                  <a:srgbClr val="0070C0"/>
                </a:solidFill>
              </a:rPr>
              <a:t> </a:t>
            </a:r>
            <a:r>
              <a:rPr lang="en-US" sz="3000" dirty="0"/>
              <a:t>a new element in position </a:t>
            </a:r>
            <a:r>
              <a:rPr lang="en-US" sz="3000" dirty="0">
                <a:solidFill>
                  <a:srgbClr val="FFC000"/>
                </a:solidFill>
                <a:latin typeface="Courier New" pitchFamily="49" charset="0"/>
                <a:cs typeface="Courier New" pitchFamily="49" charset="0"/>
              </a:rPr>
              <a:t>0</a:t>
            </a:r>
            <a:r>
              <a:rPr lang="en-US" sz="3000" dirty="0">
                <a:solidFill>
                  <a:srgbClr val="FFC000"/>
                </a:solidFill>
                <a:latin typeface="Courier New" pitchFamily="49" charset="0"/>
                <a:cs typeface="Courier New" pitchFamily="49" charset="0"/>
                <a:sym typeface="Symbol"/>
              </a:rPr>
              <a:t>p</a:t>
            </a:r>
            <a:r>
              <a:rPr lang="en-US" sz="3000" dirty="0">
                <a:solidFill>
                  <a:srgbClr val="FFC000"/>
                </a:solidFill>
                <a:latin typeface="Courier New" pitchFamily="49" charset="0"/>
                <a:cs typeface="Courier New" pitchFamily="49" charset="0"/>
              </a:rPr>
              <a:t>n+1</a:t>
            </a:r>
            <a:r>
              <a:rPr lang="en-US" sz="3000" dirty="0">
                <a:latin typeface="Courier New" pitchFamily="49" charset="0"/>
                <a:cs typeface="Courier New" pitchFamily="49" charset="0"/>
              </a:rPr>
              <a:t>, </a:t>
            </a:r>
            <a:r>
              <a:rPr lang="en-US" sz="3000" dirty="0"/>
              <a:t>where </a:t>
            </a:r>
            <a:r>
              <a:rPr lang="en-US" sz="3000" dirty="0">
                <a:solidFill>
                  <a:srgbClr val="FFC000"/>
                </a:solidFill>
              </a:rPr>
              <a:t>n</a:t>
            </a:r>
            <a:r>
              <a:rPr lang="en-US" sz="3000" dirty="0"/>
              <a:t> is the number of elements within the list</a:t>
            </a:r>
            <a:r>
              <a:rPr lang="en-US" sz="3000" dirty="0">
                <a:latin typeface="Courier New" pitchFamily="49" charset="0"/>
                <a:cs typeface="Courier New" pitchFamily="49" charset="0"/>
                <a:sym typeface="Symbol"/>
              </a:rPr>
              <a:t>. </a:t>
            </a:r>
          </a:p>
          <a:p>
            <a:pPr marL="342900" indent="-342900" algn="l" rtl="0">
              <a:lnSpc>
                <a:spcPct val="90000"/>
              </a:lnSpc>
              <a:spcBef>
                <a:spcPct val="20000"/>
              </a:spcBef>
              <a:buFont typeface="Arial" pitchFamily="34" charset="0"/>
              <a:buChar char="•"/>
              <a:defRPr/>
            </a:pPr>
            <a:endParaRPr lang="en-US" sz="3000" dirty="0">
              <a:latin typeface="+mj-lt"/>
              <a:cs typeface="Courier New" pitchFamily="49" charset="0"/>
            </a:endParaRPr>
          </a:p>
        </p:txBody>
      </p:sp>
      <p:grpSp>
        <p:nvGrpSpPr>
          <p:cNvPr id="12" name="Group 11"/>
          <p:cNvGrpSpPr/>
          <p:nvPr/>
        </p:nvGrpSpPr>
        <p:grpSpPr>
          <a:xfrm>
            <a:off x="1991545" y="2348879"/>
            <a:ext cx="5760640" cy="790928"/>
            <a:chOff x="611561" y="2348879"/>
            <a:chExt cx="5256585" cy="790928"/>
          </a:xfrm>
        </p:grpSpPr>
        <p:sp>
          <p:nvSpPr>
            <p:cNvPr id="10" name="Left Brace 9"/>
            <p:cNvSpPr/>
            <p:nvPr/>
          </p:nvSpPr>
          <p:spPr>
            <a:xfrm rot="16200000">
              <a:off x="3059833" y="-99393"/>
              <a:ext cx="360041" cy="5256585"/>
            </a:xfrm>
            <a:prstGeom prst="leftBrace">
              <a:avLst/>
            </a:prstGeom>
          </p:spPr>
          <p:style>
            <a:lnRef idx="2">
              <a:schemeClr val="dk1"/>
            </a:lnRef>
            <a:fillRef idx="0">
              <a:schemeClr val="dk1"/>
            </a:fillRef>
            <a:effectRef idx="1">
              <a:schemeClr val="dk1"/>
            </a:effectRef>
            <a:fontRef idx="minor">
              <a:schemeClr val="tx1"/>
            </a:fontRef>
          </p:style>
          <p:txBody>
            <a:bodyPr rtlCol="1"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ar-EG" dirty="0"/>
            </a:p>
          </p:txBody>
        </p:sp>
        <p:sp>
          <p:nvSpPr>
            <p:cNvPr id="11" name="TextBox 10"/>
            <p:cNvSpPr txBox="1"/>
            <p:nvPr/>
          </p:nvSpPr>
          <p:spPr>
            <a:xfrm>
              <a:off x="755576" y="2708920"/>
              <a:ext cx="4608512" cy="430887"/>
            </a:xfrm>
            <a:prstGeom prst="rect">
              <a:avLst/>
            </a:prstGeom>
            <a:noFill/>
          </p:spPr>
          <p:txBody>
            <a:bodyPr wrap="square" rtlCol="1">
              <a:spAutoFit/>
            </a:bodyPr>
            <a:lstStyle/>
            <a:p>
              <a:pPr algn="ctr" rtl="0"/>
              <a:r>
                <a:rPr lang="en-IN" sz="2200" b="1" dirty="0"/>
                <a:t>Insertion range</a:t>
              </a:r>
              <a:endParaRPr lang="ar-EG" sz="2200" b="1" dirty="0"/>
            </a:p>
          </p:txBody>
        </p:sp>
      </p:grpSp>
      <p:grpSp>
        <p:nvGrpSpPr>
          <p:cNvPr id="20" name="Group 19"/>
          <p:cNvGrpSpPr/>
          <p:nvPr/>
        </p:nvGrpSpPr>
        <p:grpSpPr>
          <a:xfrm>
            <a:off x="3143672" y="837874"/>
            <a:ext cx="2304256" cy="718919"/>
            <a:chOff x="1619672" y="837873"/>
            <a:chExt cx="2304256" cy="718919"/>
          </a:xfrm>
        </p:grpSpPr>
        <p:cxnSp>
          <p:nvCxnSpPr>
            <p:cNvPr id="15" name="Straight Arrow Connector 14"/>
            <p:cNvCxnSpPr/>
            <p:nvPr/>
          </p:nvCxnSpPr>
          <p:spPr>
            <a:xfrm>
              <a:off x="3419872" y="1196752"/>
              <a:ext cx="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1619672" y="837873"/>
              <a:ext cx="2304256" cy="430887"/>
            </a:xfrm>
            <a:prstGeom prst="rect">
              <a:avLst/>
            </a:prstGeom>
            <a:noFill/>
          </p:spPr>
          <p:txBody>
            <a:bodyPr wrap="square" rtlCol="0">
              <a:spAutoFit/>
            </a:bodyPr>
            <a:lstStyle/>
            <a:p>
              <a:pPr algn="r"/>
              <a:r>
                <a:rPr lang="en-US" sz="2200" b="1" dirty="0"/>
                <a:t>Insertion position</a:t>
              </a:r>
            </a:p>
          </p:txBody>
        </p:sp>
      </p:grpSp>
      <p:grpSp>
        <p:nvGrpSpPr>
          <p:cNvPr id="26" name="Group 25"/>
          <p:cNvGrpSpPr/>
          <p:nvPr/>
        </p:nvGrpSpPr>
        <p:grpSpPr>
          <a:xfrm>
            <a:off x="5015880" y="2276872"/>
            <a:ext cx="4608512" cy="1152128"/>
            <a:chOff x="3491880" y="2276872"/>
            <a:chExt cx="4608512" cy="1152128"/>
          </a:xfrm>
        </p:grpSpPr>
        <p:cxnSp>
          <p:nvCxnSpPr>
            <p:cNvPr id="24" name="Shape 23"/>
            <p:cNvCxnSpPr>
              <a:stCxn id="21" idx="2"/>
            </p:cNvCxnSpPr>
            <p:nvPr/>
          </p:nvCxnSpPr>
          <p:spPr>
            <a:xfrm rot="16200000" flipH="1">
              <a:off x="4247964" y="2168860"/>
              <a:ext cx="720080" cy="936104"/>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3491880" y="2998113"/>
              <a:ext cx="4608512" cy="430887"/>
            </a:xfrm>
            <a:prstGeom prst="rect">
              <a:avLst/>
            </a:prstGeom>
            <a:noFill/>
          </p:spPr>
          <p:txBody>
            <a:bodyPr wrap="square" rtlCol="1">
              <a:spAutoFit/>
            </a:bodyPr>
            <a:lstStyle/>
            <a:p>
              <a:pPr algn="ctr" rtl="0"/>
              <a:r>
                <a:rPr lang="en-IN" sz="2200" b="1" dirty="0"/>
                <a:t>Should be shifted one cell right</a:t>
              </a:r>
              <a:endParaRPr lang="ar-EG" sz="2200" b="1" dirty="0"/>
            </a:p>
          </p:txBody>
        </p:sp>
      </p:grpSp>
      <p:graphicFrame>
        <p:nvGraphicFramePr>
          <p:cNvPr id="27" name="Content Placeholder 3"/>
          <p:cNvGraphicFramePr>
            <a:graphicFrameLocks/>
          </p:cNvGraphicFramePr>
          <p:nvPr/>
        </p:nvGraphicFramePr>
        <p:xfrm>
          <a:off x="1992259" y="4192488"/>
          <a:ext cx="8229600" cy="676672"/>
        </p:xfrm>
        <a:graphic>
          <a:graphicData uri="http://schemas.openxmlformats.org/drawingml/2006/table">
            <a:tbl>
              <a:tblPr rtl="1"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676672">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bl>
          </a:graphicData>
        </a:graphic>
      </p:graphicFrame>
      <p:sp>
        <p:nvSpPr>
          <p:cNvPr id="28" name="TextBox 27"/>
          <p:cNvSpPr txBox="1"/>
          <p:nvPr/>
        </p:nvSpPr>
        <p:spPr>
          <a:xfrm>
            <a:off x="6528048" y="3789041"/>
            <a:ext cx="1141298" cy="461665"/>
          </a:xfrm>
          <a:prstGeom prst="rect">
            <a:avLst/>
          </a:prstGeom>
          <a:noFill/>
        </p:spPr>
        <p:txBody>
          <a:bodyPr wrap="square" rtlCol="0">
            <a:spAutoFit/>
          </a:bodyPr>
          <a:lstStyle/>
          <a:p>
            <a:pPr algn="r"/>
            <a:r>
              <a:rPr lang="en-IN" sz="2400" b="1" dirty="0">
                <a:latin typeface="Courier New" pitchFamily="49" charset="0"/>
                <a:cs typeface="Courier New" pitchFamily="49" charset="0"/>
              </a:rPr>
              <a:t>n+1</a:t>
            </a:r>
            <a:endParaRPr lang="en-US" sz="2400" b="1" dirty="0">
              <a:latin typeface="Courier New" pitchFamily="49" charset="0"/>
              <a:cs typeface="Courier New" pitchFamily="49" charset="0"/>
            </a:endParaRPr>
          </a:p>
        </p:txBody>
      </p:sp>
      <p:sp>
        <p:nvSpPr>
          <p:cNvPr id="29" name="TextBox 28"/>
          <p:cNvSpPr txBox="1"/>
          <p:nvPr/>
        </p:nvSpPr>
        <p:spPr>
          <a:xfrm>
            <a:off x="8630530" y="3789041"/>
            <a:ext cx="17859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MAX-1</a:t>
            </a:r>
          </a:p>
        </p:txBody>
      </p:sp>
      <p:sp>
        <p:nvSpPr>
          <p:cNvPr id="30" name="TextBox 29"/>
          <p:cNvSpPr txBox="1"/>
          <p:nvPr/>
        </p:nvSpPr>
        <p:spPr>
          <a:xfrm>
            <a:off x="1858587" y="3820979"/>
            <a:ext cx="7092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0</a:t>
            </a:r>
          </a:p>
        </p:txBody>
      </p:sp>
      <p:grpSp>
        <p:nvGrpSpPr>
          <p:cNvPr id="31" name="Group 30"/>
          <p:cNvGrpSpPr/>
          <p:nvPr/>
        </p:nvGrpSpPr>
        <p:grpSpPr>
          <a:xfrm>
            <a:off x="3863752" y="3399384"/>
            <a:ext cx="2304256" cy="749697"/>
            <a:chOff x="2670733" y="807095"/>
            <a:chExt cx="1656184" cy="749697"/>
          </a:xfrm>
        </p:grpSpPr>
        <p:cxnSp>
          <p:nvCxnSpPr>
            <p:cNvPr id="32" name="Straight Arrow Connector 31"/>
            <p:cNvCxnSpPr/>
            <p:nvPr/>
          </p:nvCxnSpPr>
          <p:spPr>
            <a:xfrm>
              <a:off x="3419872" y="1196752"/>
              <a:ext cx="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2670733" y="807095"/>
              <a:ext cx="1656184" cy="461665"/>
            </a:xfrm>
            <a:prstGeom prst="rect">
              <a:avLst/>
            </a:prstGeom>
            <a:noFill/>
          </p:spPr>
          <p:txBody>
            <a:bodyPr wrap="square" rtlCol="0">
              <a:spAutoFit/>
            </a:bodyPr>
            <a:lstStyle/>
            <a:p>
              <a:pPr algn="ctr"/>
              <a:r>
                <a:rPr lang="en-IN" sz="2400" b="1" dirty="0">
                  <a:solidFill>
                    <a:srgbClr val="C00000"/>
                  </a:solidFill>
                  <a:latin typeface="Courier New" pitchFamily="49" charset="0"/>
                  <a:cs typeface="Courier New" pitchFamily="49" charset="0"/>
                </a:rPr>
                <a:t>New element</a:t>
              </a:r>
              <a:endParaRPr lang="en-US" sz="2400" b="1" dirty="0">
                <a:solidFill>
                  <a:srgbClr val="C00000"/>
                </a:solidFill>
                <a:latin typeface="Courier New" pitchFamily="49" charset="0"/>
                <a:cs typeface="Courier New" pitchFamily="49" charset="0"/>
              </a:endParaRPr>
            </a:p>
          </p:txBody>
        </p:sp>
      </p:grpSp>
      <p:grpSp>
        <p:nvGrpSpPr>
          <p:cNvPr id="34" name="Group 33"/>
          <p:cNvGrpSpPr/>
          <p:nvPr/>
        </p:nvGrpSpPr>
        <p:grpSpPr>
          <a:xfrm>
            <a:off x="5231904" y="5014337"/>
            <a:ext cx="2529158" cy="717759"/>
            <a:chOff x="283025" y="2348879"/>
            <a:chExt cx="5769643" cy="717759"/>
          </a:xfrm>
        </p:grpSpPr>
        <p:sp>
          <p:nvSpPr>
            <p:cNvPr id="35" name="Left Brace 34"/>
            <p:cNvSpPr/>
            <p:nvPr/>
          </p:nvSpPr>
          <p:spPr>
            <a:xfrm rot="16200000">
              <a:off x="3059833" y="-99393"/>
              <a:ext cx="360041" cy="5256585"/>
            </a:xfrm>
            <a:prstGeom prst="leftBrace">
              <a:avLst/>
            </a:prstGeom>
          </p:spPr>
          <p:style>
            <a:lnRef idx="2">
              <a:schemeClr val="dk1"/>
            </a:lnRef>
            <a:fillRef idx="0">
              <a:schemeClr val="dk1"/>
            </a:fillRef>
            <a:effectRef idx="1">
              <a:schemeClr val="dk1"/>
            </a:effectRef>
            <a:fontRef idx="minor">
              <a:schemeClr val="tx1"/>
            </a:fontRef>
          </p:style>
          <p:txBody>
            <a:bodyPr rtlCol="1"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ar-EG" dirty="0"/>
            </a:p>
          </p:txBody>
        </p:sp>
        <p:sp>
          <p:nvSpPr>
            <p:cNvPr id="36" name="TextBox 35"/>
            <p:cNvSpPr txBox="1"/>
            <p:nvPr/>
          </p:nvSpPr>
          <p:spPr>
            <a:xfrm>
              <a:off x="283025" y="2635751"/>
              <a:ext cx="5769643" cy="430887"/>
            </a:xfrm>
            <a:prstGeom prst="rect">
              <a:avLst/>
            </a:prstGeom>
            <a:noFill/>
          </p:spPr>
          <p:txBody>
            <a:bodyPr wrap="square" rtlCol="1">
              <a:spAutoFit/>
            </a:bodyPr>
            <a:lstStyle/>
            <a:p>
              <a:pPr algn="ctr" rtl="0"/>
              <a:r>
                <a:rPr lang="en-IN" sz="2200" b="1" dirty="0"/>
                <a:t>Shifted elements</a:t>
              </a:r>
              <a:endParaRPr lang="ar-EG" sz="2200" b="1" dirty="0"/>
            </a:p>
          </p:txBody>
        </p:sp>
      </p:grpSp>
      <p:sp>
        <p:nvSpPr>
          <p:cNvPr id="42" name="Rectangle 41"/>
          <p:cNvSpPr/>
          <p:nvPr/>
        </p:nvSpPr>
        <p:spPr>
          <a:xfrm>
            <a:off x="4439816" y="1628800"/>
            <a:ext cx="864096" cy="64807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8" name="Cloud Callout 37"/>
          <p:cNvSpPr/>
          <p:nvPr/>
        </p:nvSpPr>
        <p:spPr>
          <a:xfrm>
            <a:off x="2567608" y="3284984"/>
            <a:ext cx="6696744" cy="2232248"/>
          </a:xfrm>
          <a:prstGeom prst="cloudCallout">
            <a:avLst>
              <a:gd name="adj1" fmla="val -41030"/>
              <a:gd name="adj2" fmla="val 60793"/>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IN" sz="4000" dirty="0">
                <a:solidFill>
                  <a:schemeClr val="accent6">
                    <a:lumMod val="60000"/>
                    <a:lumOff val="40000"/>
                  </a:schemeClr>
                </a:solidFill>
              </a:rPr>
              <a:t>Insert New Element</a:t>
            </a:r>
          </a:p>
          <a:p>
            <a:pPr algn="ctr"/>
            <a:r>
              <a:rPr lang="en-IN" sz="4000" dirty="0">
                <a:solidFill>
                  <a:schemeClr val="accent6">
                    <a:lumMod val="60000"/>
                    <a:lumOff val="40000"/>
                  </a:schemeClr>
                </a:solidFill>
              </a:rPr>
              <a:t>??</a:t>
            </a:r>
            <a:endParaRPr lang="ar-EG" sz="4000" dirty="0">
              <a:solidFill>
                <a:schemeClr val="accent6">
                  <a:lumMod val="60000"/>
                  <a:lumOff val="40000"/>
                </a:schemeClr>
              </a:solidFill>
            </a:endParaRPr>
          </a:p>
        </p:txBody>
      </p:sp>
      <p:grpSp>
        <p:nvGrpSpPr>
          <p:cNvPr id="41" name="Group 40"/>
          <p:cNvGrpSpPr/>
          <p:nvPr/>
        </p:nvGrpSpPr>
        <p:grpSpPr>
          <a:xfrm>
            <a:off x="4439816" y="1628800"/>
            <a:ext cx="2448272" cy="648072"/>
            <a:chOff x="2915816" y="1340768"/>
            <a:chExt cx="2448272" cy="648072"/>
          </a:xfrm>
          <a:noFill/>
        </p:grpSpPr>
        <p:sp>
          <p:nvSpPr>
            <p:cNvPr id="37" name="Rectangle 36"/>
            <p:cNvSpPr/>
            <p:nvPr/>
          </p:nvSpPr>
          <p:spPr>
            <a:xfrm>
              <a:off x="4572000" y="1340768"/>
              <a:ext cx="792088" cy="6480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0" name="Rectangle 39"/>
            <p:cNvSpPr/>
            <p:nvPr/>
          </p:nvSpPr>
          <p:spPr>
            <a:xfrm>
              <a:off x="3707904" y="1340768"/>
              <a:ext cx="864096" cy="6480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1" name="Rectangle 20"/>
            <p:cNvSpPr/>
            <p:nvPr/>
          </p:nvSpPr>
          <p:spPr>
            <a:xfrm>
              <a:off x="2915816" y="1340768"/>
              <a:ext cx="2448272" cy="648072"/>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sp>
        <p:nvSpPr>
          <p:cNvPr id="3" name="Rectangle: Rounded Corners 2">
            <a:extLst>
              <a:ext uri="{FF2B5EF4-FFF2-40B4-BE49-F238E27FC236}">
                <a16:creationId xmlns:a16="http://schemas.microsoft.com/office/drawing/2014/main" id="{B0FE0FA3-CA67-5718-B70D-CFDD39158481}"/>
              </a:ext>
            </a:extLst>
          </p:cNvPr>
          <p:cNvSpPr/>
          <p:nvPr/>
        </p:nvSpPr>
        <p:spPr>
          <a:xfrm>
            <a:off x="781153" y="116632"/>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How Lists 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iterate type="lt">
                                    <p:tmPct val="0"/>
                                  </p:iterate>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xit" presetSubtype="0" fill="hold" grpId="1" nodeType="clickEffect">
                                  <p:stCondLst>
                                    <p:cond delay="0"/>
                                  </p:stCondLst>
                                  <p:iterate type="lt">
                                    <p:tmPct val="0"/>
                                  </p:iterate>
                                  <p:childTnLst>
                                    <p:anim calcmode="lin" valueType="num">
                                      <p:cBhvr>
                                        <p:cTn id="23" dur="500"/>
                                        <p:tgtEl>
                                          <p:spTgt spid="38"/>
                                        </p:tgtEl>
                                        <p:attrNameLst>
                                          <p:attrName>ppt_w</p:attrName>
                                        </p:attrNameLst>
                                      </p:cBhvr>
                                      <p:tavLst>
                                        <p:tav tm="0">
                                          <p:val>
                                            <p:strVal val="ppt_w"/>
                                          </p:val>
                                        </p:tav>
                                        <p:tav tm="100000">
                                          <p:val>
                                            <p:fltVal val="0"/>
                                          </p:val>
                                        </p:tav>
                                      </p:tavLst>
                                    </p:anim>
                                    <p:anim calcmode="lin" valueType="num">
                                      <p:cBhvr>
                                        <p:cTn id="24" dur="500"/>
                                        <p:tgtEl>
                                          <p:spTgt spid="38"/>
                                        </p:tgtEl>
                                        <p:attrNameLst>
                                          <p:attrName>ppt_h</p:attrName>
                                        </p:attrNameLst>
                                      </p:cBhvr>
                                      <p:tavLst>
                                        <p:tav tm="0">
                                          <p:val>
                                            <p:strVal val="ppt_h"/>
                                          </p:val>
                                        </p:tav>
                                        <p:tav tm="100000">
                                          <p:val>
                                            <p:fltVal val="0"/>
                                          </p:val>
                                        </p:tav>
                                      </p:tavLst>
                                    </p:anim>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3.33333E-6 -2.22222E-6 L 0.06433 -0.00324 " pathEditMode="relative" rAng="0" ptsTypes="AA">
                                      <p:cBhvr>
                                        <p:cTn id="50" dur="1000" fill="hold"/>
                                        <p:tgtEl>
                                          <p:spTgt spid="41"/>
                                        </p:tgtEl>
                                        <p:attrNameLst>
                                          <p:attrName>ppt_x</p:attrName>
                                          <p:attrName>ppt_y</p:attrName>
                                        </p:attrNameLst>
                                      </p:cBhvr>
                                      <p:rCtr x="3216" y="-162"/>
                                    </p:animMotion>
                                  </p:childTnLst>
                                </p:cTn>
                              </p:par>
                            </p:childTnLst>
                          </p:cTn>
                        </p:par>
                        <p:par>
                          <p:cTn id="51" fill="hold">
                            <p:stCondLst>
                              <p:cond delay="1000"/>
                            </p:stCondLst>
                            <p:childTnLst>
                              <p:par>
                                <p:cTn id="52" presetID="1" presetClass="emph" presetSubtype="2" fill="hold" nodeType="afterEffect">
                                  <p:stCondLst>
                                    <p:cond delay="0"/>
                                  </p:stCondLst>
                                  <p:childTnLst>
                                    <p:animClr clrSpc="rgb" dir="cw">
                                      <p:cBhvr>
                                        <p:cTn id="53" dur="500" fill="hold"/>
                                        <p:tgtEl>
                                          <p:spTgt spid="42"/>
                                        </p:tgtEl>
                                        <p:attrNameLst>
                                          <p:attrName>fillcolor</p:attrName>
                                        </p:attrNameLst>
                                      </p:cBhvr>
                                      <p:to>
                                        <a:schemeClr val="bg1"/>
                                      </p:to>
                                    </p:animClr>
                                    <p:set>
                                      <p:cBhvr>
                                        <p:cTn id="54" dur="500" fill="hold"/>
                                        <p:tgtEl>
                                          <p:spTgt spid="42"/>
                                        </p:tgtEl>
                                        <p:attrNameLst>
                                          <p:attrName>fill.type</p:attrName>
                                        </p:attrNameLst>
                                      </p:cBhvr>
                                      <p:to>
                                        <p:strVal val="solid"/>
                                      </p:to>
                                    </p:set>
                                    <p:set>
                                      <p:cBhvr>
                                        <p:cTn id="55" dur="500" fill="hold"/>
                                        <p:tgtEl>
                                          <p:spTgt spid="4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8" grpId="0"/>
      <p:bldP spid="29" grpId="0"/>
      <p:bldP spid="30" grpId="0"/>
      <p:bldP spid="42" grpId="0" animBg="1"/>
      <p:bldP spid="38" grpId="0" animBg="1"/>
      <p:bldP spid="3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75728391"/>
              </p:ext>
            </p:extLst>
          </p:nvPr>
        </p:nvGraphicFramePr>
        <p:xfrm>
          <a:off x="1981200" y="1600200"/>
          <a:ext cx="8229600" cy="676672"/>
        </p:xfrm>
        <a:graphic>
          <a:graphicData uri="http://schemas.openxmlformats.org/drawingml/2006/table">
            <a:tbl>
              <a:tblPr rtl="1"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676672">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bl>
          </a:graphicData>
        </a:graphic>
      </p:graphicFrame>
      <p:sp>
        <p:nvSpPr>
          <p:cNvPr id="6" name="TextBox 5"/>
          <p:cNvSpPr txBox="1"/>
          <p:nvPr/>
        </p:nvSpPr>
        <p:spPr>
          <a:xfrm>
            <a:off x="5375920" y="1196753"/>
            <a:ext cx="1357322"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n</a:t>
            </a:r>
          </a:p>
        </p:txBody>
      </p:sp>
      <p:sp>
        <p:nvSpPr>
          <p:cNvPr id="7" name="TextBox 6"/>
          <p:cNvSpPr txBox="1"/>
          <p:nvPr/>
        </p:nvSpPr>
        <p:spPr>
          <a:xfrm>
            <a:off x="8619471" y="1242761"/>
            <a:ext cx="17859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MAX-1</a:t>
            </a:r>
          </a:p>
        </p:txBody>
      </p:sp>
      <p:sp>
        <p:nvSpPr>
          <p:cNvPr id="8" name="TextBox 7"/>
          <p:cNvSpPr txBox="1"/>
          <p:nvPr/>
        </p:nvSpPr>
        <p:spPr>
          <a:xfrm>
            <a:off x="1847528" y="1196753"/>
            <a:ext cx="7092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0</a:t>
            </a:r>
          </a:p>
        </p:txBody>
      </p:sp>
      <p:sp>
        <p:nvSpPr>
          <p:cNvPr id="9" name="Rectangle 3"/>
          <p:cNvSpPr txBox="1">
            <a:spLocks noChangeArrowheads="1"/>
          </p:cNvSpPr>
          <p:nvPr/>
        </p:nvSpPr>
        <p:spPr>
          <a:xfrm>
            <a:off x="1703512" y="5877272"/>
            <a:ext cx="9073008" cy="864096"/>
          </a:xfrm>
          <a:prstGeom prst="rect">
            <a:avLst/>
          </a:prstGeom>
        </p:spPr>
        <p:txBody>
          <a:bodyPr vert="horz" lIns="91440" tIns="45720" rIns="91440" bIns="45720" rtlCol="1">
            <a:noAutofit/>
          </a:bodyPr>
          <a:lstStyle/>
          <a:p>
            <a:pPr lvl="0" algn="l" rtl="0">
              <a:lnSpc>
                <a:spcPct val="90000"/>
              </a:lnSpc>
              <a:spcBef>
                <a:spcPct val="20000"/>
              </a:spcBef>
              <a:defRPr/>
            </a:pPr>
            <a:r>
              <a:rPr lang="en-US" sz="3000" dirty="0"/>
              <a:t>We can </a:t>
            </a:r>
            <a:r>
              <a:rPr lang="en-US" sz="3000" b="1" dirty="0">
                <a:solidFill>
                  <a:srgbClr val="FFC000"/>
                </a:solidFill>
              </a:rPr>
              <a:t>delete</a:t>
            </a:r>
            <a:r>
              <a:rPr lang="en-US" sz="3000" dirty="0"/>
              <a:t> an element from position </a:t>
            </a:r>
            <a:r>
              <a:rPr lang="en-US" sz="3000" dirty="0">
                <a:solidFill>
                  <a:srgbClr val="FFC000"/>
                </a:solidFill>
                <a:latin typeface="Courier New" pitchFamily="49" charset="0"/>
                <a:cs typeface="Courier New" pitchFamily="49" charset="0"/>
              </a:rPr>
              <a:t>0</a:t>
            </a:r>
            <a:r>
              <a:rPr lang="en-US" sz="3000" dirty="0">
                <a:solidFill>
                  <a:srgbClr val="FFC000"/>
                </a:solidFill>
                <a:latin typeface="Courier New" pitchFamily="49" charset="0"/>
                <a:cs typeface="Courier New" pitchFamily="49" charset="0"/>
                <a:sym typeface="Symbol"/>
              </a:rPr>
              <a:t>p</a:t>
            </a:r>
            <a:r>
              <a:rPr lang="en-US" sz="3000" dirty="0">
                <a:solidFill>
                  <a:srgbClr val="FFC000"/>
                </a:solidFill>
                <a:latin typeface="Courier New" pitchFamily="49" charset="0"/>
                <a:cs typeface="Courier New" pitchFamily="49" charset="0"/>
              </a:rPr>
              <a:t>n</a:t>
            </a:r>
            <a:r>
              <a:rPr lang="en-US" sz="3000" dirty="0">
                <a:latin typeface="Courier New" pitchFamily="49" charset="0"/>
                <a:cs typeface="Courier New" pitchFamily="49" charset="0"/>
              </a:rPr>
              <a:t>,</a:t>
            </a:r>
            <a:r>
              <a:rPr lang="en-US" sz="3000" dirty="0"/>
              <a:t>where </a:t>
            </a:r>
            <a:r>
              <a:rPr lang="en-US" sz="3000" dirty="0">
                <a:solidFill>
                  <a:srgbClr val="FFC000"/>
                </a:solidFill>
              </a:rPr>
              <a:t>n</a:t>
            </a:r>
            <a:r>
              <a:rPr lang="en-US" sz="3000" dirty="0"/>
              <a:t> is the number of elements within the list</a:t>
            </a:r>
            <a:r>
              <a:rPr lang="en-US" sz="3000" dirty="0">
                <a:latin typeface="Courier New" pitchFamily="49" charset="0"/>
                <a:cs typeface="Courier New" pitchFamily="49" charset="0"/>
                <a:sym typeface="Symbol"/>
              </a:rPr>
              <a:t>. </a:t>
            </a:r>
          </a:p>
          <a:p>
            <a:pPr marL="342900" indent="-342900" algn="l" rtl="0">
              <a:lnSpc>
                <a:spcPct val="90000"/>
              </a:lnSpc>
              <a:spcBef>
                <a:spcPct val="20000"/>
              </a:spcBef>
              <a:buFont typeface="Arial" pitchFamily="34" charset="0"/>
              <a:buChar char="•"/>
              <a:defRPr/>
            </a:pPr>
            <a:endParaRPr lang="en-US" sz="3000" dirty="0">
              <a:cs typeface="Courier New" pitchFamily="49" charset="0"/>
            </a:endParaRPr>
          </a:p>
          <a:p>
            <a:pPr marL="342900" indent="-342900" algn="l" rtl="0">
              <a:lnSpc>
                <a:spcPct val="90000"/>
              </a:lnSpc>
              <a:spcBef>
                <a:spcPct val="20000"/>
              </a:spcBef>
              <a:buFont typeface="Arial" pitchFamily="34" charset="0"/>
              <a:buChar char="•"/>
              <a:defRPr/>
            </a:pPr>
            <a:r>
              <a:rPr lang="en-US" sz="3000" dirty="0">
                <a:latin typeface="Courier New" pitchFamily="49" charset="0"/>
                <a:cs typeface="Courier New" pitchFamily="49" charset="0"/>
                <a:sym typeface="Symbol"/>
              </a:rPr>
              <a:t>. </a:t>
            </a:r>
          </a:p>
          <a:p>
            <a:pPr marL="342900" indent="-342900" algn="l" rtl="0">
              <a:lnSpc>
                <a:spcPct val="90000"/>
              </a:lnSpc>
              <a:spcBef>
                <a:spcPct val="20000"/>
              </a:spcBef>
              <a:buFont typeface="Arial" pitchFamily="34" charset="0"/>
              <a:buChar char="•"/>
              <a:defRPr/>
            </a:pPr>
            <a:endParaRPr lang="en-US" sz="3000" dirty="0">
              <a:latin typeface="+mj-lt"/>
              <a:cs typeface="Courier New" pitchFamily="49" charset="0"/>
            </a:endParaRPr>
          </a:p>
        </p:txBody>
      </p:sp>
      <p:grpSp>
        <p:nvGrpSpPr>
          <p:cNvPr id="3" name="Group 11"/>
          <p:cNvGrpSpPr/>
          <p:nvPr/>
        </p:nvGrpSpPr>
        <p:grpSpPr>
          <a:xfrm>
            <a:off x="2135562" y="2348879"/>
            <a:ext cx="4752527" cy="790928"/>
            <a:chOff x="611561" y="2348879"/>
            <a:chExt cx="5256585" cy="790928"/>
          </a:xfrm>
        </p:grpSpPr>
        <p:sp>
          <p:nvSpPr>
            <p:cNvPr id="10" name="Left Brace 9"/>
            <p:cNvSpPr/>
            <p:nvPr/>
          </p:nvSpPr>
          <p:spPr>
            <a:xfrm rot="16200000">
              <a:off x="3059833" y="-99393"/>
              <a:ext cx="360041" cy="5256585"/>
            </a:xfrm>
            <a:prstGeom prst="leftBrace">
              <a:avLst/>
            </a:prstGeom>
          </p:spPr>
          <p:style>
            <a:lnRef idx="2">
              <a:schemeClr val="dk1"/>
            </a:lnRef>
            <a:fillRef idx="0">
              <a:schemeClr val="dk1"/>
            </a:fillRef>
            <a:effectRef idx="1">
              <a:schemeClr val="dk1"/>
            </a:effectRef>
            <a:fontRef idx="minor">
              <a:schemeClr val="tx1"/>
            </a:fontRef>
          </p:style>
          <p:txBody>
            <a:bodyPr rtlCol="1"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ar-EG" dirty="0"/>
            </a:p>
          </p:txBody>
        </p:sp>
        <p:sp>
          <p:nvSpPr>
            <p:cNvPr id="11" name="TextBox 10"/>
            <p:cNvSpPr txBox="1"/>
            <p:nvPr/>
          </p:nvSpPr>
          <p:spPr>
            <a:xfrm>
              <a:off x="755576" y="2708920"/>
              <a:ext cx="4608512" cy="430887"/>
            </a:xfrm>
            <a:prstGeom prst="rect">
              <a:avLst/>
            </a:prstGeom>
            <a:noFill/>
          </p:spPr>
          <p:txBody>
            <a:bodyPr wrap="square" rtlCol="1">
              <a:spAutoFit/>
            </a:bodyPr>
            <a:lstStyle/>
            <a:p>
              <a:pPr algn="ctr" rtl="0"/>
              <a:r>
                <a:rPr lang="en-IN" sz="2200" b="1" dirty="0"/>
                <a:t>Deletion range</a:t>
              </a:r>
              <a:endParaRPr lang="ar-EG" sz="2200" b="1" dirty="0"/>
            </a:p>
          </p:txBody>
        </p:sp>
      </p:grpSp>
      <p:grpSp>
        <p:nvGrpSpPr>
          <p:cNvPr id="5" name="Group 19"/>
          <p:cNvGrpSpPr/>
          <p:nvPr/>
        </p:nvGrpSpPr>
        <p:grpSpPr>
          <a:xfrm>
            <a:off x="3143672" y="837874"/>
            <a:ext cx="2304256" cy="718919"/>
            <a:chOff x="1619672" y="837873"/>
            <a:chExt cx="2304256" cy="718919"/>
          </a:xfrm>
        </p:grpSpPr>
        <p:cxnSp>
          <p:nvCxnSpPr>
            <p:cNvPr id="15" name="Straight Arrow Connector 14"/>
            <p:cNvCxnSpPr/>
            <p:nvPr/>
          </p:nvCxnSpPr>
          <p:spPr>
            <a:xfrm>
              <a:off x="2627784" y="1196752"/>
              <a:ext cx="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1619672" y="837873"/>
              <a:ext cx="2304256" cy="430887"/>
            </a:xfrm>
            <a:prstGeom prst="rect">
              <a:avLst/>
            </a:prstGeom>
            <a:noFill/>
          </p:spPr>
          <p:txBody>
            <a:bodyPr wrap="square" rtlCol="0">
              <a:spAutoFit/>
            </a:bodyPr>
            <a:lstStyle/>
            <a:p>
              <a:pPr algn="r"/>
              <a:r>
                <a:rPr lang="en-US" sz="2200" b="1" dirty="0"/>
                <a:t>Deletion position</a:t>
              </a:r>
            </a:p>
          </p:txBody>
        </p:sp>
      </p:grpSp>
      <p:grpSp>
        <p:nvGrpSpPr>
          <p:cNvPr id="12" name="Group 25"/>
          <p:cNvGrpSpPr/>
          <p:nvPr/>
        </p:nvGrpSpPr>
        <p:grpSpPr>
          <a:xfrm>
            <a:off x="5015880" y="2276872"/>
            <a:ext cx="4608512" cy="1152128"/>
            <a:chOff x="3491880" y="2276872"/>
            <a:chExt cx="4608512" cy="1152128"/>
          </a:xfrm>
        </p:grpSpPr>
        <p:cxnSp>
          <p:nvCxnSpPr>
            <p:cNvPr id="24" name="Shape 23"/>
            <p:cNvCxnSpPr>
              <a:stCxn id="21" idx="2"/>
            </p:cNvCxnSpPr>
            <p:nvPr/>
          </p:nvCxnSpPr>
          <p:spPr>
            <a:xfrm rot="16200000" flipH="1">
              <a:off x="4247964" y="2168860"/>
              <a:ext cx="720080" cy="936104"/>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3491880" y="2998113"/>
              <a:ext cx="4608512" cy="430887"/>
            </a:xfrm>
            <a:prstGeom prst="rect">
              <a:avLst/>
            </a:prstGeom>
            <a:noFill/>
          </p:spPr>
          <p:txBody>
            <a:bodyPr wrap="square" rtlCol="1">
              <a:spAutoFit/>
            </a:bodyPr>
            <a:lstStyle/>
            <a:p>
              <a:pPr algn="ctr" rtl="0"/>
              <a:r>
                <a:rPr lang="en-IN" sz="2200" b="1" dirty="0"/>
                <a:t>Should be shifted one cell left</a:t>
              </a:r>
              <a:endParaRPr lang="ar-EG" sz="2200" b="1" dirty="0"/>
            </a:p>
          </p:txBody>
        </p:sp>
      </p:grpSp>
      <p:graphicFrame>
        <p:nvGraphicFramePr>
          <p:cNvPr id="27" name="Content Placeholder 3"/>
          <p:cNvGraphicFramePr>
            <a:graphicFrameLocks/>
          </p:cNvGraphicFramePr>
          <p:nvPr>
            <p:extLst>
              <p:ext uri="{D42A27DB-BD31-4B8C-83A1-F6EECF244321}">
                <p14:modId xmlns:p14="http://schemas.microsoft.com/office/powerpoint/2010/main" val="4264725144"/>
              </p:ext>
            </p:extLst>
          </p:nvPr>
        </p:nvGraphicFramePr>
        <p:xfrm>
          <a:off x="1992259" y="4192488"/>
          <a:ext cx="8229600" cy="676672"/>
        </p:xfrm>
        <a:graphic>
          <a:graphicData uri="http://schemas.openxmlformats.org/drawingml/2006/table">
            <a:tbl>
              <a:tblPr rtl="1"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676672">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bg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1"/>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tc>
                  <a:txBody>
                    <a:bodyPr/>
                    <a:lstStyle/>
                    <a:p>
                      <a:pPr rtl="1"/>
                      <a:endParaRPr lang="ar-EG"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bl>
          </a:graphicData>
        </a:graphic>
      </p:graphicFrame>
      <p:sp>
        <p:nvSpPr>
          <p:cNvPr id="28" name="TextBox 27"/>
          <p:cNvSpPr txBox="1"/>
          <p:nvPr/>
        </p:nvSpPr>
        <p:spPr>
          <a:xfrm>
            <a:off x="5314742" y="3789041"/>
            <a:ext cx="1357322"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n</a:t>
            </a:r>
          </a:p>
        </p:txBody>
      </p:sp>
      <p:sp>
        <p:nvSpPr>
          <p:cNvPr id="29" name="TextBox 28"/>
          <p:cNvSpPr txBox="1"/>
          <p:nvPr/>
        </p:nvSpPr>
        <p:spPr>
          <a:xfrm>
            <a:off x="8630530" y="3835049"/>
            <a:ext cx="17859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MAX-1</a:t>
            </a:r>
          </a:p>
        </p:txBody>
      </p:sp>
      <p:sp>
        <p:nvSpPr>
          <p:cNvPr id="30" name="TextBox 29"/>
          <p:cNvSpPr txBox="1"/>
          <p:nvPr/>
        </p:nvSpPr>
        <p:spPr>
          <a:xfrm>
            <a:off x="1858587" y="3789041"/>
            <a:ext cx="709250" cy="461665"/>
          </a:xfrm>
          <a:prstGeom prst="rect">
            <a:avLst/>
          </a:prstGeom>
          <a:noFill/>
        </p:spPr>
        <p:txBody>
          <a:bodyPr wrap="square" rtlCol="0">
            <a:spAutoFit/>
          </a:bodyPr>
          <a:lstStyle/>
          <a:p>
            <a:pPr algn="r"/>
            <a:r>
              <a:rPr lang="en-US" sz="2400" b="1" dirty="0">
                <a:latin typeface="Courier New" pitchFamily="49" charset="0"/>
                <a:cs typeface="Courier New" pitchFamily="49" charset="0"/>
              </a:rPr>
              <a:t>0</a:t>
            </a:r>
          </a:p>
        </p:txBody>
      </p:sp>
      <p:grpSp>
        <p:nvGrpSpPr>
          <p:cNvPr id="14" name="Group 33"/>
          <p:cNvGrpSpPr/>
          <p:nvPr/>
        </p:nvGrpSpPr>
        <p:grpSpPr>
          <a:xfrm>
            <a:off x="3575720" y="5014337"/>
            <a:ext cx="2529158" cy="717759"/>
            <a:chOff x="283025" y="2348879"/>
            <a:chExt cx="5769643" cy="717759"/>
          </a:xfrm>
        </p:grpSpPr>
        <p:sp>
          <p:nvSpPr>
            <p:cNvPr id="35" name="Left Brace 34"/>
            <p:cNvSpPr/>
            <p:nvPr/>
          </p:nvSpPr>
          <p:spPr>
            <a:xfrm rot="16200000">
              <a:off x="3059833" y="-99393"/>
              <a:ext cx="360041" cy="5256585"/>
            </a:xfrm>
            <a:prstGeom prst="leftBrace">
              <a:avLst/>
            </a:prstGeom>
          </p:spPr>
          <p:style>
            <a:lnRef idx="2">
              <a:schemeClr val="dk1"/>
            </a:lnRef>
            <a:fillRef idx="0">
              <a:schemeClr val="dk1"/>
            </a:fillRef>
            <a:effectRef idx="1">
              <a:schemeClr val="dk1"/>
            </a:effectRef>
            <a:fontRef idx="minor">
              <a:schemeClr val="tx1"/>
            </a:fontRef>
          </p:style>
          <p:txBody>
            <a:bodyPr rtlCol="1"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ar-EG" dirty="0"/>
            </a:p>
          </p:txBody>
        </p:sp>
        <p:sp>
          <p:nvSpPr>
            <p:cNvPr id="36" name="TextBox 35"/>
            <p:cNvSpPr txBox="1"/>
            <p:nvPr/>
          </p:nvSpPr>
          <p:spPr>
            <a:xfrm>
              <a:off x="283025" y="2635751"/>
              <a:ext cx="5769643" cy="430887"/>
            </a:xfrm>
            <a:prstGeom prst="rect">
              <a:avLst/>
            </a:prstGeom>
            <a:noFill/>
          </p:spPr>
          <p:txBody>
            <a:bodyPr wrap="square" rtlCol="1">
              <a:spAutoFit/>
            </a:bodyPr>
            <a:lstStyle/>
            <a:p>
              <a:pPr algn="ctr" rtl="0"/>
              <a:r>
                <a:rPr lang="en-IN" sz="2200" b="1" dirty="0"/>
                <a:t>Shifted elements</a:t>
              </a:r>
              <a:endParaRPr lang="ar-EG" sz="2200" b="1" dirty="0"/>
            </a:p>
          </p:txBody>
        </p:sp>
      </p:grpSp>
      <p:grpSp>
        <p:nvGrpSpPr>
          <p:cNvPr id="31" name="Group 30"/>
          <p:cNvGrpSpPr/>
          <p:nvPr/>
        </p:nvGrpSpPr>
        <p:grpSpPr>
          <a:xfrm>
            <a:off x="4439816" y="1628800"/>
            <a:ext cx="3312368" cy="648072"/>
            <a:chOff x="2915816" y="1628800"/>
            <a:chExt cx="3312368" cy="648072"/>
          </a:xfrm>
        </p:grpSpPr>
        <p:sp>
          <p:nvSpPr>
            <p:cNvPr id="26" name="Rectangle 25"/>
            <p:cNvSpPr/>
            <p:nvPr/>
          </p:nvSpPr>
          <p:spPr>
            <a:xfrm>
              <a:off x="5364088" y="1628800"/>
              <a:ext cx="864096"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n w="3175">
                  <a:solidFill>
                    <a:schemeClr val="tx1"/>
                  </a:solidFill>
                </a:ln>
              </a:endParaRPr>
            </a:p>
          </p:txBody>
        </p:sp>
        <p:sp>
          <p:nvSpPr>
            <p:cNvPr id="21" name="Rectangle 20"/>
            <p:cNvSpPr/>
            <p:nvPr/>
          </p:nvSpPr>
          <p:spPr>
            <a:xfrm>
              <a:off x="2915816" y="1628800"/>
              <a:ext cx="2448272" cy="6480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sp>
        <p:nvSpPr>
          <p:cNvPr id="33" name="Cloud Callout 32"/>
          <p:cNvSpPr/>
          <p:nvPr/>
        </p:nvSpPr>
        <p:spPr>
          <a:xfrm>
            <a:off x="2419253" y="3285208"/>
            <a:ext cx="6696744" cy="2232248"/>
          </a:xfrm>
          <a:prstGeom prst="cloudCallout">
            <a:avLst>
              <a:gd name="adj1" fmla="val -41030"/>
              <a:gd name="adj2" fmla="val 60793"/>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IN" sz="4000" dirty="0">
                <a:solidFill>
                  <a:schemeClr val="accent6">
                    <a:lumMod val="60000"/>
                    <a:lumOff val="40000"/>
                  </a:schemeClr>
                </a:solidFill>
              </a:rPr>
              <a:t>Delete an Element</a:t>
            </a:r>
          </a:p>
          <a:p>
            <a:pPr algn="ctr"/>
            <a:r>
              <a:rPr lang="en-IN" sz="4000" dirty="0">
                <a:solidFill>
                  <a:schemeClr val="accent6">
                    <a:lumMod val="60000"/>
                    <a:lumOff val="40000"/>
                  </a:schemeClr>
                </a:solidFill>
              </a:rPr>
              <a:t>??</a:t>
            </a:r>
            <a:endParaRPr lang="ar-EG" sz="4000" dirty="0">
              <a:solidFill>
                <a:schemeClr val="accent6">
                  <a:lumMod val="60000"/>
                  <a:lumOff val="40000"/>
                </a:schemeClr>
              </a:solidFill>
            </a:endParaRPr>
          </a:p>
        </p:txBody>
      </p:sp>
      <p:sp>
        <p:nvSpPr>
          <p:cNvPr id="13" name="Rectangle: Rounded Corners 12">
            <a:extLst>
              <a:ext uri="{FF2B5EF4-FFF2-40B4-BE49-F238E27FC236}">
                <a16:creationId xmlns:a16="http://schemas.microsoft.com/office/drawing/2014/main" id="{B21891EF-4D74-649A-37A1-DB9A9B260A2B}"/>
              </a:ext>
            </a:extLst>
          </p:cNvPr>
          <p:cNvSpPr/>
          <p:nvPr/>
        </p:nvSpPr>
        <p:spPr>
          <a:xfrm>
            <a:off x="951639" y="15738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How Lists 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iterate type="lt">
                                    <p:tmPct val="0"/>
                                  </p:iterate>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xit" presetSubtype="0" fill="hold" grpId="1" nodeType="clickEffect">
                                  <p:stCondLst>
                                    <p:cond delay="0"/>
                                  </p:stCondLst>
                                  <p:iterate type="lt">
                                    <p:tmPct val="0"/>
                                  </p:iterate>
                                  <p:childTnLst>
                                    <p:anim calcmode="lin" valueType="num">
                                      <p:cBhvr>
                                        <p:cTn id="23" dur="500"/>
                                        <p:tgtEl>
                                          <p:spTgt spid="33"/>
                                        </p:tgtEl>
                                        <p:attrNameLst>
                                          <p:attrName>ppt_w</p:attrName>
                                        </p:attrNameLst>
                                      </p:cBhvr>
                                      <p:tavLst>
                                        <p:tav tm="0">
                                          <p:val>
                                            <p:strVal val="ppt_w"/>
                                          </p:val>
                                        </p:tav>
                                        <p:tav tm="100000">
                                          <p:val>
                                            <p:fltVal val="0"/>
                                          </p:val>
                                        </p:tav>
                                      </p:tavLst>
                                    </p:anim>
                                    <p:anim calcmode="lin" valueType="num">
                                      <p:cBhvr>
                                        <p:cTn id="24" dur="500"/>
                                        <p:tgtEl>
                                          <p:spTgt spid="33"/>
                                        </p:tgtEl>
                                        <p:attrNameLst>
                                          <p:attrName>ppt_h</p:attrName>
                                        </p:attrNameLst>
                                      </p:cBhvr>
                                      <p:tavLst>
                                        <p:tav tm="0">
                                          <p:val>
                                            <p:strVal val="ppt_h"/>
                                          </p:val>
                                        </p:tav>
                                        <p:tav tm="100000">
                                          <p:val>
                                            <p:fltVal val="0"/>
                                          </p:val>
                                        </p:tav>
                                      </p:tavLst>
                                    </p:anim>
                                    <p:animEffect transition="out" filter="fade">
                                      <p:cBhvr>
                                        <p:cTn id="25" dur="500"/>
                                        <p:tgtEl>
                                          <p:spTgt spid="33"/>
                                        </p:tgtEl>
                                      </p:cBhvr>
                                    </p:animEffect>
                                    <p:set>
                                      <p:cBhvr>
                                        <p:cTn id="26" dur="1" fill="hold">
                                          <p:stCondLst>
                                            <p:cond delay="499"/>
                                          </p:stCondLst>
                                        </p:cTn>
                                        <p:tgtEl>
                                          <p:spTgt spid="33"/>
                                        </p:tgtEl>
                                        <p:attrNameLst>
                                          <p:attrName>style.visibility</p:attrName>
                                        </p:attrNameLst>
                                      </p:cBhvr>
                                      <p:to>
                                        <p:strVal val="hidden"/>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5" presetClass="path" presetSubtype="0" accel="50000" decel="50000" fill="hold" nodeType="clickEffect">
                                  <p:stCondLst>
                                    <p:cond delay="0"/>
                                  </p:stCondLst>
                                  <p:childTnLst>
                                    <p:animMotion origin="layout" path="M -1.25E-6 -3.33333E-6 L -0.06497 -2.22222E-6 " pathEditMode="fixed" rAng="0" ptsTypes="AA">
                                      <p:cBhvr>
                                        <p:cTn id="47" dur="2000" fill="hold"/>
                                        <p:tgtEl>
                                          <p:spTgt spid="31"/>
                                        </p:tgtEl>
                                        <p:attrNameLst>
                                          <p:attrName>ppt_x</p:attrName>
                                          <p:attrName>ppt_y</p:attrName>
                                        </p:attrNameLst>
                                      </p:cBhvr>
                                      <p:rCtr x="-3294" y="69"/>
                                    </p:animMotion>
                                  </p:childTnLst>
                                </p:cTn>
                              </p:par>
                            </p:childTnLst>
                          </p:cTn>
                        </p:par>
                        <p:par>
                          <p:cTn id="48" fill="hold">
                            <p:stCondLst>
                              <p:cond delay="2000"/>
                            </p:stCondLst>
                            <p:childTnLst>
                              <p:par>
                                <p:cTn id="49" presetID="1"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par>
                          <p:cTn id="57" fill="hold">
                            <p:stCondLst>
                              <p:cond delay="2000"/>
                            </p:stCondLst>
                            <p:childTnLst>
                              <p:par>
                                <p:cTn id="58" presetID="1" presetClass="entr" presetSubtype="0"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8" grpId="0"/>
      <p:bldP spid="29" grpId="0"/>
      <p:bldP spid="30" grpId="0"/>
      <p:bldP spid="33" grpId="0" animBg="1"/>
      <p:bldP spid="3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116" y="1268761"/>
            <a:ext cx="10205884" cy="4857403"/>
          </a:xfrm>
        </p:spPr>
        <p:txBody>
          <a:bodyPr>
            <a:normAutofit/>
          </a:bodyPr>
          <a:lstStyle/>
          <a:p>
            <a:pPr algn="l" rtl="0">
              <a:buFont typeface="Wingdings" panose="05000000000000000000" pitchFamily="2" charset="2"/>
              <a:buChar char="q"/>
            </a:pPr>
            <a:r>
              <a:rPr lang="en-US" sz="2200" b="1" dirty="0">
                <a:solidFill>
                  <a:srgbClr val="FFFF00"/>
                </a:solidFill>
                <a:latin typeface="MinionPro-Regular"/>
              </a:rPr>
              <a:t> Many applications require </a:t>
            </a:r>
            <a:r>
              <a:rPr lang="en-US" sz="2200" b="1" dirty="0">
                <a:latin typeface="MinionPro-Regular"/>
              </a:rPr>
              <a:t>resizing</a:t>
            </a:r>
            <a:r>
              <a:rPr lang="en-US" sz="2200" b="1" dirty="0">
                <a:solidFill>
                  <a:srgbClr val="FFFF00"/>
                </a:solidFill>
                <a:latin typeface="MinionPro-Regular"/>
              </a:rPr>
              <a:t>, and the required size not always immediately available.</a:t>
            </a:r>
          </a:p>
          <a:p>
            <a:pPr algn="l" rtl="0">
              <a:buFont typeface="Wingdings" panose="05000000000000000000" pitchFamily="2" charset="2"/>
              <a:buChar char="q"/>
            </a:pPr>
            <a:endParaRPr lang="en-US" sz="2200" b="1" dirty="0">
              <a:solidFill>
                <a:srgbClr val="FFFF00"/>
              </a:solidFill>
              <a:latin typeface="MinionPro-Regular"/>
            </a:endParaRPr>
          </a:p>
          <a:p>
            <a:pPr algn="l" rtl="0">
              <a:buFont typeface="Wingdings" panose="05000000000000000000" pitchFamily="2" charset="2"/>
              <a:buChar char="q"/>
            </a:pPr>
            <a:r>
              <a:rPr lang="en-IN" sz="2200" b="1" dirty="0">
                <a:solidFill>
                  <a:srgbClr val="FFFF00"/>
                </a:solidFill>
                <a:latin typeface="MinionPro-Regular"/>
              </a:rPr>
              <a:t> For those applications, </a:t>
            </a:r>
            <a:r>
              <a:rPr lang="en-IN" sz="2200" b="1" dirty="0">
                <a:latin typeface="MinionPro-Regular"/>
              </a:rPr>
              <a:t>the linked list </a:t>
            </a:r>
            <a:r>
              <a:rPr lang="en-IN" sz="2200" b="1" dirty="0">
                <a:solidFill>
                  <a:srgbClr val="FFFF00"/>
                </a:solidFill>
                <a:latin typeface="MinionPro-Regular"/>
              </a:rPr>
              <a:t>is preferred.</a:t>
            </a:r>
            <a:endParaRPr lang="en-US" sz="2200" b="1" dirty="0">
              <a:solidFill>
                <a:srgbClr val="FFFF00"/>
              </a:solidFill>
              <a:latin typeface="MinionPro-Regular"/>
            </a:endParaRPr>
          </a:p>
          <a:p>
            <a:pPr algn="l" rtl="0">
              <a:lnSpc>
                <a:spcPct val="150000"/>
              </a:lnSpc>
              <a:buNone/>
            </a:pPr>
            <a:endParaRPr lang="en-US" dirty="0"/>
          </a:p>
        </p:txBody>
      </p:sp>
      <p:pic>
        <p:nvPicPr>
          <p:cNvPr id="4" name="Picture 3" descr="j0100570"/>
          <p:cNvPicPr>
            <a:picLocks noChangeAspect="1" noChangeArrowheads="1"/>
          </p:cNvPicPr>
          <p:nvPr/>
        </p:nvPicPr>
        <p:blipFill>
          <a:blip r:embed="rId2" cstate="print"/>
          <a:srcRect/>
          <a:stretch>
            <a:fillRect/>
          </a:stretch>
        </p:blipFill>
        <p:spPr bwMode="auto">
          <a:xfrm>
            <a:off x="3143673" y="3600798"/>
            <a:ext cx="6362725" cy="2276475"/>
          </a:xfrm>
          <a:prstGeom prst="rect">
            <a:avLst/>
          </a:prstGeom>
          <a:noFill/>
          <a:ln w="9525">
            <a:noFill/>
            <a:miter lim="800000"/>
            <a:headEnd/>
            <a:tailEnd/>
          </a:ln>
        </p:spPr>
      </p:pic>
      <p:sp>
        <p:nvSpPr>
          <p:cNvPr id="7" name="Rectangle: Rounded Corners 6">
            <a:extLst>
              <a:ext uri="{FF2B5EF4-FFF2-40B4-BE49-F238E27FC236}">
                <a16:creationId xmlns:a16="http://schemas.microsoft.com/office/drawing/2014/main" id="{1FFD9359-2EF2-8E5E-94E3-0615BB0580FD}"/>
              </a:ext>
            </a:extLst>
          </p:cNvPr>
          <p:cNvSpPr/>
          <p:nvPr/>
        </p:nvSpPr>
        <p:spPr>
          <a:xfrm>
            <a:off x="951639" y="15738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Lists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F815C-4C79-54B0-DDA1-AE1453717EA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F283EEB-45A4-AB87-10BF-EE0F6DE43192}"/>
              </a:ext>
            </a:extLst>
          </p:cNvPr>
          <p:cNvSpPr/>
          <p:nvPr/>
        </p:nvSpPr>
        <p:spPr>
          <a:xfrm>
            <a:off x="717754" y="199718"/>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Linked Lists</a:t>
            </a:r>
          </a:p>
        </p:txBody>
      </p:sp>
      <p:sp>
        <p:nvSpPr>
          <p:cNvPr id="3" name="TextBox 2">
            <a:extLst>
              <a:ext uri="{FF2B5EF4-FFF2-40B4-BE49-F238E27FC236}">
                <a16:creationId xmlns:a16="http://schemas.microsoft.com/office/drawing/2014/main" id="{68A6C5A4-9689-A2CD-9407-E0FA32DC5DB1}"/>
              </a:ext>
            </a:extLst>
          </p:cNvPr>
          <p:cNvSpPr txBox="1"/>
          <p:nvPr/>
        </p:nvSpPr>
        <p:spPr>
          <a:xfrm>
            <a:off x="353963" y="1351508"/>
            <a:ext cx="7898719" cy="5509200"/>
          </a:xfrm>
          <a:prstGeom prst="rect">
            <a:avLst/>
          </a:prstGeom>
          <a:noFill/>
        </p:spPr>
        <p:txBody>
          <a:bodyPr wrap="square">
            <a:spAutoFit/>
          </a:bodyPr>
          <a:lstStyle/>
          <a:p>
            <a:pPr marL="342900" indent="-342900">
              <a:buFont typeface="Wingdings" panose="05000000000000000000" pitchFamily="2" charset="2"/>
              <a:buChar char="q"/>
            </a:pPr>
            <a:r>
              <a:rPr lang="en-US" sz="2200" b="1" dirty="0">
                <a:solidFill>
                  <a:srgbClr val="FFFF00"/>
                </a:solidFill>
                <a:latin typeface="MinionPro-Regular"/>
              </a:rPr>
              <a:t>Linked list is a linear data structure consisting of a sequence of nodes connected to each other.</a:t>
            </a:r>
          </a:p>
          <a:p>
            <a:pPr marL="342900" indent="-342900">
              <a:buFont typeface="Wingdings" panose="05000000000000000000" pitchFamily="2" charset="2"/>
              <a:buChar char="q"/>
            </a:pPr>
            <a:r>
              <a:rPr lang="en-US" sz="2200" b="1" dirty="0">
                <a:solidFill>
                  <a:srgbClr val="FFFF00"/>
                </a:solidFill>
                <a:latin typeface="MinionPro-Regular"/>
              </a:rPr>
              <a:t>Each node stores:</a:t>
            </a:r>
          </a:p>
          <a:p>
            <a:pPr marL="1714500" lvl="3" indent="-342900">
              <a:buFont typeface="Wingdings" panose="05000000000000000000" pitchFamily="2" charset="2"/>
              <a:buChar char="§"/>
            </a:pPr>
            <a:r>
              <a:rPr lang="en-US" sz="2200" b="1" dirty="0">
                <a:solidFill>
                  <a:srgbClr val="FFFF00"/>
                </a:solidFill>
                <a:latin typeface="MinionPro-Regular"/>
              </a:rPr>
              <a:t>Data</a:t>
            </a:r>
          </a:p>
          <a:p>
            <a:pPr marL="1714500" lvl="3" indent="-342900">
              <a:buFont typeface="Wingdings" panose="05000000000000000000" pitchFamily="2" charset="2"/>
              <a:buChar char="§"/>
            </a:pPr>
            <a:r>
              <a:rPr lang="en-US" sz="2200" b="1" dirty="0">
                <a:solidFill>
                  <a:srgbClr val="FFFF00"/>
                </a:solidFill>
                <a:latin typeface="MinionPro-Regular"/>
              </a:rPr>
              <a:t>Link to the next node</a:t>
            </a:r>
          </a:p>
          <a:p>
            <a:pPr marL="342900" indent="-342900">
              <a:buFont typeface="Wingdings" panose="05000000000000000000" pitchFamily="2" charset="2"/>
              <a:buChar char="q"/>
            </a:pPr>
            <a:r>
              <a:rPr lang="en-US" sz="2200" b="1" dirty="0">
                <a:solidFill>
                  <a:srgbClr val="FFFF00"/>
                </a:solidFill>
                <a:latin typeface="MinionPro-Regular"/>
              </a:rPr>
              <a:t>A linked list is a data structure used for storing collections of data. </a:t>
            </a:r>
          </a:p>
          <a:p>
            <a:endParaRPr lang="en-US" sz="2200" b="1" dirty="0">
              <a:solidFill>
                <a:srgbClr val="FFFF00"/>
              </a:solidFill>
              <a:latin typeface="MinionPro-Regular"/>
            </a:endParaRPr>
          </a:p>
          <a:p>
            <a:pPr marL="342900" indent="-342900">
              <a:buFont typeface="Wingdings" panose="05000000000000000000" pitchFamily="2" charset="2"/>
              <a:buChar char="q"/>
            </a:pPr>
            <a:r>
              <a:rPr lang="en-US" sz="2200" b="1" dirty="0">
                <a:solidFill>
                  <a:srgbClr val="FFFF00"/>
                </a:solidFill>
                <a:latin typeface="MinionPro-Regular"/>
              </a:rPr>
              <a:t>A linked list has the following properties.</a:t>
            </a:r>
          </a:p>
          <a:p>
            <a:pPr marL="800100" lvl="1" indent="-342900">
              <a:buFont typeface="Wingdings" panose="05000000000000000000" pitchFamily="2" charset="2"/>
              <a:buChar char="ü"/>
            </a:pPr>
            <a:r>
              <a:rPr lang="en-US" sz="2200" b="1" dirty="0">
                <a:latin typeface="MinionPro-Regular"/>
              </a:rPr>
              <a:t>Successive elements are connected by pointers</a:t>
            </a:r>
          </a:p>
          <a:p>
            <a:pPr marL="800100" lvl="1" indent="-342900">
              <a:buFont typeface="Wingdings" panose="05000000000000000000" pitchFamily="2" charset="2"/>
              <a:buChar char="ü"/>
            </a:pPr>
            <a:r>
              <a:rPr lang="en-US" sz="2200" b="1" dirty="0">
                <a:latin typeface="MinionPro-Regular"/>
              </a:rPr>
              <a:t>The last element points to NULL</a:t>
            </a:r>
          </a:p>
          <a:p>
            <a:pPr marL="800100" lvl="1" indent="-342900">
              <a:buFont typeface="Wingdings" panose="05000000000000000000" pitchFamily="2" charset="2"/>
              <a:buChar char="ü"/>
            </a:pPr>
            <a:r>
              <a:rPr lang="en-US" sz="2200" b="1" dirty="0">
                <a:latin typeface="MinionPro-Regular"/>
              </a:rPr>
              <a:t>Can grow or shrink in size during execution of a program</a:t>
            </a:r>
          </a:p>
          <a:p>
            <a:pPr marL="800100" lvl="1" indent="-342900">
              <a:buFont typeface="Wingdings" panose="05000000000000000000" pitchFamily="2" charset="2"/>
              <a:buChar char="ü"/>
            </a:pPr>
            <a:r>
              <a:rPr lang="en-US" sz="2200" b="1" dirty="0">
                <a:latin typeface="MinionPro-Regular"/>
              </a:rPr>
              <a:t>Can be made just as long as required (until systems memory exhausts)</a:t>
            </a:r>
          </a:p>
          <a:p>
            <a:pPr marL="800100" lvl="1" indent="-342900">
              <a:buFont typeface="Wingdings" panose="05000000000000000000" pitchFamily="2" charset="2"/>
              <a:buChar char="ü"/>
            </a:pPr>
            <a:r>
              <a:rPr lang="en-US" sz="2200" b="1" dirty="0">
                <a:latin typeface="MinionPro-Regular"/>
              </a:rPr>
              <a:t>Does not waste memory space (but takes some extra memory for pointers). It allocates memory as list grows.</a:t>
            </a:r>
          </a:p>
        </p:txBody>
      </p:sp>
      <p:pic>
        <p:nvPicPr>
          <p:cNvPr id="5" name="Picture 4">
            <a:extLst>
              <a:ext uri="{FF2B5EF4-FFF2-40B4-BE49-F238E27FC236}">
                <a16:creationId xmlns:a16="http://schemas.microsoft.com/office/drawing/2014/main" id="{BEDBA4B7-3CDC-BD47-54B9-4BC8A4E8AFC7}"/>
              </a:ext>
            </a:extLst>
          </p:cNvPr>
          <p:cNvPicPr>
            <a:picLocks noChangeAspect="1"/>
          </p:cNvPicPr>
          <p:nvPr/>
        </p:nvPicPr>
        <p:blipFill>
          <a:blip r:embed="rId2"/>
          <a:stretch>
            <a:fillRect/>
          </a:stretch>
        </p:blipFill>
        <p:spPr>
          <a:xfrm>
            <a:off x="7954340" y="3786648"/>
            <a:ext cx="4041667" cy="1882303"/>
          </a:xfrm>
          <a:prstGeom prst="rect">
            <a:avLst/>
          </a:prstGeom>
        </p:spPr>
      </p:pic>
      <p:pic>
        <p:nvPicPr>
          <p:cNvPr id="35842" name="Picture 2"/>
          <p:cNvPicPr>
            <a:picLocks noChangeAspect="1" noChangeArrowheads="1"/>
          </p:cNvPicPr>
          <p:nvPr/>
        </p:nvPicPr>
        <p:blipFill>
          <a:blip r:embed="rId3" cstate="print"/>
          <a:srcRect/>
          <a:stretch>
            <a:fillRect/>
          </a:stretch>
        </p:blipFill>
        <p:spPr bwMode="auto">
          <a:xfrm>
            <a:off x="8252682" y="1604502"/>
            <a:ext cx="3743325" cy="1466850"/>
          </a:xfrm>
          <a:prstGeom prst="rect">
            <a:avLst/>
          </a:prstGeom>
          <a:noFill/>
          <a:ln w="9525">
            <a:noFill/>
            <a:miter lim="800000"/>
            <a:headEnd/>
            <a:tailEnd/>
          </a:ln>
        </p:spPr>
      </p:pic>
    </p:spTree>
    <p:extLst>
      <p:ext uri="{BB962C8B-B14F-4D97-AF65-F5344CB8AC3E}">
        <p14:creationId xmlns:p14="http://schemas.microsoft.com/office/powerpoint/2010/main" val="30123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2.xml><?xml version="1.0" encoding="utf-8"?>
<a:theme xmlns:a="http://schemas.openxmlformats.org/drawingml/2006/main" name="Circui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Saryo inspired presentation</Template>
  <TotalTime>12774</TotalTime>
  <Words>4839</Words>
  <Application>Microsoft Office PowerPoint</Application>
  <PresentationFormat>Widescreen</PresentationFormat>
  <Paragraphs>548</Paragraphs>
  <Slides>59</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59</vt:i4>
      </vt:variant>
    </vt:vector>
  </HeadingPairs>
  <TitlesOfParts>
    <vt:vector size="71" baseType="lpstr">
      <vt:lpstr>HGMaruGothicMPRO</vt:lpstr>
      <vt:lpstr>Arial</vt:lpstr>
      <vt:lpstr>Calibri</vt:lpstr>
      <vt:lpstr>Cambria Math</vt:lpstr>
      <vt:lpstr>Courier</vt:lpstr>
      <vt:lpstr>Courier New</vt:lpstr>
      <vt:lpstr>Grandview Display</vt:lpstr>
      <vt:lpstr>MinionPro-Regular</vt:lpstr>
      <vt:lpstr>Tw Cen MT</vt:lpstr>
      <vt:lpstr>Wingdings</vt:lpstr>
      <vt:lpstr>Custom</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ali</dc:creator>
  <cp:lastModifiedBy>asmaa ali</cp:lastModifiedBy>
  <cp:revision>353</cp:revision>
  <dcterms:created xsi:type="dcterms:W3CDTF">2025-09-03T08:06:35Z</dcterms:created>
  <dcterms:modified xsi:type="dcterms:W3CDTF">2025-10-06T17:21:15Z</dcterms:modified>
</cp:coreProperties>
</file>